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 xmlns:p15="http://schemas.microsoft.com/office/powerpoint/2012/main" userId="Rose Malcolm" providerId="None"/>
      </p:ext>
    </p:extLst>
  </p:cmAuthor>
  <p:cmAuthor id="2" name="Rose Malcolm" initials="RM [2]" lastIdx="7" clrIdx="1">
    <p:extLst>
      <p:ext uri="{19B8F6BF-5375-455C-9EA6-DF929625EA0E}">
        <p15:presenceInfo xmlns="" xmlns:p15="http://schemas.microsoft.com/office/powerpoint/2012/main" userId="17c9fa32013483c0" providerId="Windows Live"/>
      </p:ext>
    </p:extLst>
  </p:cmAuthor>
  <p:cmAuthor id="3" name="Ramesh Sannareddy" initials="RS" lastIdx="7" clrIdx="2">
    <p:extLst>
      <p:ext uri="{19B8F6BF-5375-455C-9EA6-DF929625EA0E}">
        <p15:presenceInfo xmlns=""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94092" autoAdjust="0"/>
  </p:normalViewPr>
  <p:slideViewPr>
    <p:cSldViewPr snapToGrid="0" snapToObjects="1">
      <p:cViewPr>
        <p:scale>
          <a:sx n="84" d="100"/>
          <a:sy n="84" d="100"/>
        </p:scale>
        <p:origin x="-558" y="-1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image" Target="../media/image27.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image" Target="../media/image2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B1DA7F-FADB-4CF5-A84D-332BB56E457B}" type="doc">
      <dgm:prSet loTypeId="urn:microsoft.com/office/officeart/2005/8/layout/hProcess9" loCatId="process" qsTypeId="urn:microsoft.com/office/officeart/2005/8/quickstyle/simple1" qsCatId="simple" csTypeId="urn:microsoft.com/office/officeart/2005/8/colors/accent1_2" csCatId="accent1" phldr="1"/>
      <dgm:spPr/>
    </dgm:pt>
    <dgm:pt modelId="{2156E602-966F-4B1B-9F9E-4F00A3CBE42D}">
      <dgm:prSet phldrT="[Text]"/>
      <dgm:spPr/>
      <dgm:t>
        <a:bodyPr/>
        <a:lstStyle/>
        <a:p>
          <a:r>
            <a:rPr lang="en-GB" dirty="0" smtClean="0"/>
            <a:t>Perform EDA on dataset</a:t>
          </a:r>
          <a:endParaRPr lang="en-GB" dirty="0"/>
        </a:p>
      </dgm:t>
    </dgm:pt>
    <dgm:pt modelId="{A6C1004E-64A3-428D-8C93-55FA7F74598C}" type="parTrans" cxnId="{808A232A-F531-401F-916F-78BF8C661261}">
      <dgm:prSet/>
      <dgm:spPr/>
      <dgm:t>
        <a:bodyPr/>
        <a:lstStyle/>
        <a:p>
          <a:endParaRPr lang="en-GB"/>
        </a:p>
      </dgm:t>
    </dgm:pt>
    <dgm:pt modelId="{AEEAC823-F16E-4C38-9A47-29F6BE06345B}" type="sibTrans" cxnId="{808A232A-F531-401F-916F-78BF8C661261}">
      <dgm:prSet/>
      <dgm:spPr/>
      <dgm:t>
        <a:bodyPr/>
        <a:lstStyle/>
        <a:p>
          <a:endParaRPr lang="en-GB"/>
        </a:p>
      </dgm:t>
    </dgm:pt>
    <dgm:pt modelId="{50873D09-4679-4BE9-9D25-F539E4354191}">
      <dgm:prSet phldrT="[Text]"/>
      <dgm:spPr/>
      <dgm:t>
        <a:bodyPr/>
        <a:lstStyle/>
        <a:p>
          <a:r>
            <a:rPr lang="en-GB" dirty="0" smtClean="0"/>
            <a:t>Calculate the number of launches at each site</a:t>
          </a:r>
          <a:endParaRPr lang="en-GB" dirty="0"/>
        </a:p>
      </dgm:t>
    </dgm:pt>
    <dgm:pt modelId="{1BA65A46-EC88-479C-9014-96FA544B9488}" type="parTrans" cxnId="{E3A66D26-DA95-4250-8430-02740EBBC8F6}">
      <dgm:prSet/>
      <dgm:spPr/>
      <dgm:t>
        <a:bodyPr/>
        <a:lstStyle/>
        <a:p>
          <a:endParaRPr lang="en-GB"/>
        </a:p>
      </dgm:t>
    </dgm:pt>
    <dgm:pt modelId="{810BE440-706E-4AF5-8B18-FDA2A2D68A55}" type="sibTrans" cxnId="{E3A66D26-DA95-4250-8430-02740EBBC8F6}">
      <dgm:prSet/>
      <dgm:spPr/>
      <dgm:t>
        <a:bodyPr/>
        <a:lstStyle/>
        <a:p>
          <a:endParaRPr lang="en-GB"/>
        </a:p>
      </dgm:t>
    </dgm:pt>
    <dgm:pt modelId="{47412646-7821-45B7-888E-F55C36944387}">
      <dgm:prSet phldrT="[Text]"/>
      <dgm:spPr/>
      <dgm:t>
        <a:bodyPr/>
        <a:lstStyle/>
        <a:p>
          <a:r>
            <a:rPr lang="en-GB" dirty="0" smtClean="0"/>
            <a:t>Calculate the number and occurrence of each orbit</a:t>
          </a:r>
          <a:endParaRPr lang="en-GB" dirty="0"/>
        </a:p>
      </dgm:t>
    </dgm:pt>
    <dgm:pt modelId="{4D8AB846-070E-4609-8CC8-5E1A526DB14E}" type="parTrans" cxnId="{7D0B6129-5C94-412F-9A63-3C86B75015DE}">
      <dgm:prSet/>
      <dgm:spPr/>
      <dgm:t>
        <a:bodyPr/>
        <a:lstStyle/>
        <a:p>
          <a:endParaRPr lang="en-GB"/>
        </a:p>
      </dgm:t>
    </dgm:pt>
    <dgm:pt modelId="{5A6B18C8-808D-4F5A-8FAD-768EF3DA8792}" type="sibTrans" cxnId="{7D0B6129-5C94-412F-9A63-3C86B75015DE}">
      <dgm:prSet/>
      <dgm:spPr/>
      <dgm:t>
        <a:bodyPr/>
        <a:lstStyle/>
        <a:p>
          <a:endParaRPr lang="en-GB"/>
        </a:p>
      </dgm:t>
    </dgm:pt>
    <dgm:pt modelId="{73B97D84-873D-466B-A357-7DDA1B6BD9DA}">
      <dgm:prSet phldrT="[Text]"/>
      <dgm:spPr/>
      <dgm:t>
        <a:bodyPr/>
        <a:lstStyle/>
        <a:p>
          <a:r>
            <a:rPr lang="en-GB" dirty="0" smtClean="0"/>
            <a:t>Export dataset as .CSV</a:t>
          </a:r>
          <a:endParaRPr lang="en-GB" dirty="0"/>
        </a:p>
      </dgm:t>
    </dgm:pt>
    <dgm:pt modelId="{C540633B-7819-4F0E-BE92-3325C6191539}" type="parTrans" cxnId="{26C2E232-3402-4F6E-9E7A-17764132423D}">
      <dgm:prSet/>
      <dgm:spPr/>
      <dgm:t>
        <a:bodyPr/>
        <a:lstStyle/>
        <a:p>
          <a:endParaRPr lang="en-GB"/>
        </a:p>
      </dgm:t>
    </dgm:pt>
    <dgm:pt modelId="{50E86C10-8B60-47F1-9D44-725F27A428A2}" type="sibTrans" cxnId="{26C2E232-3402-4F6E-9E7A-17764132423D}">
      <dgm:prSet/>
      <dgm:spPr/>
      <dgm:t>
        <a:bodyPr/>
        <a:lstStyle/>
        <a:p>
          <a:endParaRPr lang="en-GB"/>
        </a:p>
      </dgm:t>
    </dgm:pt>
    <dgm:pt modelId="{39B5B2FB-FA9A-4F4F-9B18-23E381B54A8C}">
      <dgm:prSet/>
      <dgm:spPr/>
      <dgm:t>
        <a:bodyPr/>
        <a:lstStyle/>
        <a:p>
          <a:r>
            <a:rPr lang="en-GB" dirty="0" smtClean="0"/>
            <a:t>Create a landing outcome label from Outcome column</a:t>
          </a:r>
          <a:endParaRPr lang="en-GB" dirty="0"/>
        </a:p>
      </dgm:t>
    </dgm:pt>
    <dgm:pt modelId="{B5583A7C-D8FD-4048-B958-B6B8C31AB114}" type="parTrans" cxnId="{CC6141B0-829E-4B01-B39D-1F3A576C64C8}">
      <dgm:prSet/>
      <dgm:spPr/>
      <dgm:t>
        <a:bodyPr/>
        <a:lstStyle/>
        <a:p>
          <a:endParaRPr lang="en-GB"/>
        </a:p>
      </dgm:t>
    </dgm:pt>
    <dgm:pt modelId="{B7550675-9208-477B-9815-9A9749E091A2}" type="sibTrans" cxnId="{CC6141B0-829E-4B01-B39D-1F3A576C64C8}">
      <dgm:prSet/>
      <dgm:spPr/>
      <dgm:t>
        <a:bodyPr/>
        <a:lstStyle/>
        <a:p>
          <a:endParaRPr lang="en-GB"/>
        </a:p>
      </dgm:t>
    </dgm:pt>
    <dgm:pt modelId="{E584F72C-44A4-4DEC-877A-25A56A0CF98C}">
      <dgm:prSet/>
      <dgm:spPr/>
      <dgm:t>
        <a:bodyPr/>
        <a:lstStyle/>
        <a:p>
          <a:r>
            <a:rPr lang="en-US" dirty="0" smtClean="0"/>
            <a:t>Create a Class variable with successful landing is assigned to 1 and unsuccessful to 0</a:t>
          </a:r>
          <a:endParaRPr lang="en-GB" dirty="0"/>
        </a:p>
      </dgm:t>
    </dgm:pt>
    <dgm:pt modelId="{0F140011-C73B-47DA-BB20-6E1BC1DBAC8A}" type="parTrans" cxnId="{D1FA4946-A7B3-4D91-B359-0F2938E2D696}">
      <dgm:prSet/>
      <dgm:spPr/>
      <dgm:t>
        <a:bodyPr/>
        <a:lstStyle/>
        <a:p>
          <a:endParaRPr lang="en-GB"/>
        </a:p>
      </dgm:t>
    </dgm:pt>
    <dgm:pt modelId="{B42A844F-7C67-40D6-B36B-2D3D1645DFF9}" type="sibTrans" cxnId="{D1FA4946-A7B3-4D91-B359-0F2938E2D696}">
      <dgm:prSet/>
      <dgm:spPr/>
      <dgm:t>
        <a:bodyPr/>
        <a:lstStyle/>
        <a:p>
          <a:endParaRPr lang="en-GB"/>
        </a:p>
      </dgm:t>
    </dgm:pt>
    <dgm:pt modelId="{E7AC2C72-B197-4D9A-8771-9115D9FDDD62}" type="pres">
      <dgm:prSet presAssocID="{D9B1DA7F-FADB-4CF5-A84D-332BB56E457B}" presName="CompostProcess" presStyleCnt="0">
        <dgm:presLayoutVars>
          <dgm:dir/>
          <dgm:resizeHandles val="exact"/>
        </dgm:presLayoutVars>
      </dgm:prSet>
      <dgm:spPr/>
    </dgm:pt>
    <dgm:pt modelId="{B525F061-DA8C-40FD-89F4-E9F6254528DD}" type="pres">
      <dgm:prSet presAssocID="{D9B1DA7F-FADB-4CF5-A84D-332BB56E457B}" presName="arrow" presStyleLbl="bgShp" presStyleIdx="0" presStyleCnt="1"/>
      <dgm:spPr/>
    </dgm:pt>
    <dgm:pt modelId="{63D5E0F7-18E4-4AE0-8FB3-A00F659849E8}" type="pres">
      <dgm:prSet presAssocID="{D9B1DA7F-FADB-4CF5-A84D-332BB56E457B}" presName="linearProcess" presStyleCnt="0"/>
      <dgm:spPr/>
    </dgm:pt>
    <dgm:pt modelId="{7A57AE51-9607-4B36-ABBB-439388A71413}" type="pres">
      <dgm:prSet presAssocID="{2156E602-966F-4B1B-9F9E-4F00A3CBE42D}" presName="textNode" presStyleLbl="node1" presStyleIdx="0" presStyleCnt="6">
        <dgm:presLayoutVars>
          <dgm:bulletEnabled val="1"/>
        </dgm:presLayoutVars>
      </dgm:prSet>
      <dgm:spPr/>
      <dgm:t>
        <a:bodyPr/>
        <a:lstStyle/>
        <a:p>
          <a:endParaRPr lang="en-GB"/>
        </a:p>
      </dgm:t>
    </dgm:pt>
    <dgm:pt modelId="{E488B938-FD5F-40D6-AF04-B0A08C0CDBF1}" type="pres">
      <dgm:prSet presAssocID="{AEEAC823-F16E-4C38-9A47-29F6BE06345B}" presName="sibTrans" presStyleCnt="0"/>
      <dgm:spPr/>
    </dgm:pt>
    <dgm:pt modelId="{659C4629-CD0C-4114-AA1E-1F9B4B2F6A72}" type="pres">
      <dgm:prSet presAssocID="{50873D09-4679-4BE9-9D25-F539E4354191}" presName="textNode" presStyleLbl="node1" presStyleIdx="1" presStyleCnt="6">
        <dgm:presLayoutVars>
          <dgm:bulletEnabled val="1"/>
        </dgm:presLayoutVars>
      </dgm:prSet>
      <dgm:spPr/>
      <dgm:t>
        <a:bodyPr/>
        <a:lstStyle/>
        <a:p>
          <a:endParaRPr lang="en-GB"/>
        </a:p>
      </dgm:t>
    </dgm:pt>
    <dgm:pt modelId="{36451133-44C8-4D38-B3D9-E7E726BD8892}" type="pres">
      <dgm:prSet presAssocID="{810BE440-706E-4AF5-8B18-FDA2A2D68A55}" presName="sibTrans" presStyleCnt="0"/>
      <dgm:spPr/>
    </dgm:pt>
    <dgm:pt modelId="{56E173FF-BEDD-4E0F-BB39-BA620767B739}" type="pres">
      <dgm:prSet presAssocID="{47412646-7821-45B7-888E-F55C36944387}" presName="textNode" presStyleLbl="node1" presStyleIdx="2" presStyleCnt="6">
        <dgm:presLayoutVars>
          <dgm:bulletEnabled val="1"/>
        </dgm:presLayoutVars>
      </dgm:prSet>
      <dgm:spPr/>
      <dgm:t>
        <a:bodyPr/>
        <a:lstStyle/>
        <a:p>
          <a:endParaRPr lang="en-GB"/>
        </a:p>
      </dgm:t>
    </dgm:pt>
    <dgm:pt modelId="{1103B637-CFC5-449A-9CD0-6F368E30CF89}" type="pres">
      <dgm:prSet presAssocID="{5A6B18C8-808D-4F5A-8FAD-768EF3DA8792}" presName="sibTrans" presStyleCnt="0"/>
      <dgm:spPr/>
    </dgm:pt>
    <dgm:pt modelId="{2E34C10B-99FA-4F30-A9A9-B1B23E8DF941}" type="pres">
      <dgm:prSet presAssocID="{39B5B2FB-FA9A-4F4F-9B18-23E381B54A8C}" presName="textNode" presStyleLbl="node1" presStyleIdx="3" presStyleCnt="6">
        <dgm:presLayoutVars>
          <dgm:bulletEnabled val="1"/>
        </dgm:presLayoutVars>
      </dgm:prSet>
      <dgm:spPr/>
      <dgm:t>
        <a:bodyPr/>
        <a:lstStyle/>
        <a:p>
          <a:endParaRPr lang="en-GB"/>
        </a:p>
      </dgm:t>
    </dgm:pt>
    <dgm:pt modelId="{36DE469F-E0DA-4BB9-A204-9AC970B917FB}" type="pres">
      <dgm:prSet presAssocID="{B7550675-9208-477B-9815-9A9749E091A2}" presName="sibTrans" presStyleCnt="0"/>
      <dgm:spPr/>
    </dgm:pt>
    <dgm:pt modelId="{1442A6B1-5FCB-4F10-8B2A-7DDA231091C6}" type="pres">
      <dgm:prSet presAssocID="{E584F72C-44A4-4DEC-877A-25A56A0CF98C}" presName="textNode" presStyleLbl="node1" presStyleIdx="4" presStyleCnt="6">
        <dgm:presLayoutVars>
          <dgm:bulletEnabled val="1"/>
        </dgm:presLayoutVars>
      </dgm:prSet>
      <dgm:spPr/>
      <dgm:t>
        <a:bodyPr/>
        <a:lstStyle/>
        <a:p>
          <a:endParaRPr lang="en-GB"/>
        </a:p>
      </dgm:t>
    </dgm:pt>
    <dgm:pt modelId="{64E704BD-2AA1-4D1B-BA50-53A563C1714A}" type="pres">
      <dgm:prSet presAssocID="{B42A844F-7C67-40D6-B36B-2D3D1645DFF9}" presName="sibTrans" presStyleCnt="0"/>
      <dgm:spPr/>
    </dgm:pt>
    <dgm:pt modelId="{EE4EFBD9-C353-4310-B579-7B6692042FF3}" type="pres">
      <dgm:prSet presAssocID="{73B97D84-873D-466B-A357-7DDA1B6BD9DA}" presName="textNode" presStyleLbl="node1" presStyleIdx="5" presStyleCnt="6">
        <dgm:presLayoutVars>
          <dgm:bulletEnabled val="1"/>
        </dgm:presLayoutVars>
      </dgm:prSet>
      <dgm:spPr/>
      <dgm:t>
        <a:bodyPr/>
        <a:lstStyle/>
        <a:p>
          <a:endParaRPr lang="en-GB"/>
        </a:p>
      </dgm:t>
    </dgm:pt>
  </dgm:ptLst>
  <dgm:cxnLst>
    <dgm:cxn modelId="{17B2233A-1534-4D58-9C7E-6282E4D0B075}" type="presOf" srcId="{47412646-7821-45B7-888E-F55C36944387}" destId="{56E173FF-BEDD-4E0F-BB39-BA620767B739}" srcOrd="0" destOrd="0" presId="urn:microsoft.com/office/officeart/2005/8/layout/hProcess9"/>
    <dgm:cxn modelId="{E3A66D26-DA95-4250-8430-02740EBBC8F6}" srcId="{D9B1DA7F-FADB-4CF5-A84D-332BB56E457B}" destId="{50873D09-4679-4BE9-9D25-F539E4354191}" srcOrd="1" destOrd="0" parTransId="{1BA65A46-EC88-479C-9014-96FA544B9488}" sibTransId="{810BE440-706E-4AF5-8B18-FDA2A2D68A55}"/>
    <dgm:cxn modelId="{0B320DB0-CB3B-4BFA-849E-FE055B9667D2}" type="presOf" srcId="{E584F72C-44A4-4DEC-877A-25A56A0CF98C}" destId="{1442A6B1-5FCB-4F10-8B2A-7DDA231091C6}" srcOrd="0" destOrd="0" presId="urn:microsoft.com/office/officeart/2005/8/layout/hProcess9"/>
    <dgm:cxn modelId="{CC6141B0-829E-4B01-B39D-1F3A576C64C8}" srcId="{D9B1DA7F-FADB-4CF5-A84D-332BB56E457B}" destId="{39B5B2FB-FA9A-4F4F-9B18-23E381B54A8C}" srcOrd="3" destOrd="0" parTransId="{B5583A7C-D8FD-4048-B958-B6B8C31AB114}" sibTransId="{B7550675-9208-477B-9815-9A9749E091A2}"/>
    <dgm:cxn modelId="{7D0B6129-5C94-412F-9A63-3C86B75015DE}" srcId="{D9B1DA7F-FADB-4CF5-A84D-332BB56E457B}" destId="{47412646-7821-45B7-888E-F55C36944387}" srcOrd="2" destOrd="0" parTransId="{4D8AB846-070E-4609-8CC8-5E1A526DB14E}" sibTransId="{5A6B18C8-808D-4F5A-8FAD-768EF3DA8792}"/>
    <dgm:cxn modelId="{6E1F8FEC-27EB-4D7B-9483-0CF38BD47298}" type="presOf" srcId="{50873D09-4679-4BE9-9D25-F539E4354191}" destId="{659C4629-CD0C-4114-AA1E-1F9B4B2F6A72}" srcOrd="0" destOrd="0" presId="urn:microsoft.com/office/officeart/2005/8/layout/hProcess9"/>
    <dgm:cxn modelId="{DA264AA3-7632-4944-A088-0BEF356026BD}" type="presOf" srcId="{2156E602-966F-4B1B-9F9E-4F00A3CBE42D}" destId="{7A57AE51-9607-4B36-ABBB-439388A71413}" srcOrd="0" destOrd="0" presId="urn:microsoft.com/office/officeart/2005/8/layout/hProcess9"/>
    <dgm:cxn modelId="{E171F32C-8344-4859-BE10-E1C050A8237C}" type="presOf" srcId="{39B5B2FB-FA9A-4F4F-9B18-23E381B54A8C}" destId="{2E34C10B-99FA-4F30-A9A9-B1B23E8DF941}" srcOrd="0" destOrd="0" presId="urn:microsoft.com/office/officeart/2005/8/layout/hProcess9"/>
    <dgm:cxn modelId="{7F562117-35C7-41B1-B0D7-6141A065294C}" type="presOf" srcId="{73B97D84-873D-466B-A357-7DDA1B6BD9DA}" destId="{EE4EFBD9-C353-4310-B579-7B6692042FF3}" srcOrd="0" destOrd="0" presId="urn:microsoft.com/office/officeart/2005/8/layout/hProcess9"/>
    <dgm:cxn modelId="{808A232A-F531-401F-916F-78BF8C661261}" srcId="{D9B1DA7F-FADB-4CF5-A84D-332BB56E457B}" destId="{2156E602-966F-4B1B-9F9E-4F00A3CBE42D}" srcOrd="0" destOrd="0" parTransId="{A6C1004E-64A3-428D-8C93-55FA7F74598C}" sibTransId="{AEEAC823-F16E-4C38-9A47-29F6BE06345B}"/>
    <dgm:cxn modelId="{D1FA4946-A7B3-4D91-B359-0F2938E2D696}" srcId="{D9B1DA7F-FADB-4CF5-A84D-332BB56E457B}" destId="{E584F72C-44A4-4DEC-877A-25A56A0CF98C}" srcOrd="4" destOrd="0" parTransId="{0F140011-C73B-47DA-BB20-6E1BC1DBAC8A}" sibTransId="{B42A844F-7C67-40D6-B36B-2D3D1645DFF9}"/>
    <dgm:cxn modelId="{26C2E232-3402-4F6E-9E7A-17764132423D}" srcId="{D9B1DA7F-FADB-4CF5-A84D-332BB56E457B}" destId="{73B97D84-873D-466B-A357-7DDA1B6BD9DA}" srcOrd="5" destOrd="0" parTransId="{C540633B-7819-4F0E-BE92-3325C6191539}" sibTransId="{50E86C10-8B60-47F1-9D44-725F27A428A2}"/>
    <dgm:cxn modelId="{EAE6EE53-ACB0-4812-A051-548D0CC45E77}" type="presOf" srcId="{D9B1DA7F-FADB-4CF5-A84D-332BB56E457B}" destId="{E7AC2C72-B197-4D9A-8771-9115D9FDDD62}" srcOrd="0" destOrd="0" presId="urn:microsoft.com/office/officeart/2005/8/layout/hProcess9"/>
    <dgm:cxn modelId="{5D8F0E69-0515-40A9-B436-BF1A73F7543E}" type="presParOf" srcId="{E7AC2C72-B197-4D9A-8771-9115D9FDDD62}" destId="{B525F061-DA8C-40FD-89F4-E9F6254528DD}" srcOrd="0" destOrd="0" presId="urn:microsoft.com/office/officeart/2005/8/layout/hProcess9"/>
    <dgm:cxn modelId="{C449FEDD-BEF2-4C02-B037-D1C05A0D31DD}" type="presParOf" srcId="{E7AC2C72-B197-4D9A-8771-9115D9FDDD62}" destId="{63D5E0F7-18E4-4AE0-8FB3-A00F659849E8}" srcOrd="1" destOrd="0" presId="urn:microsoft.com/office/officeart/2005/8/layout/hProcess9"/>
    <dgm:cxn modelId="{33A156B9-04CE-4A7B-954F-BFEA45AF08F9}" type="presParOf" srcId="{63D5E0F7-18E4-4AE0-8FB3-A00F659849E8}" destId="{7A57AE51-9607-4B36-ABBB-439388A71413}" srcOrd="0" destOrd="0" presId="urn:microsoft.com/office/officeart/2005/8/layout/hProcess9"/>
    <dgm:cxn modelId="{7889D3C6-DDFA-435B-AC31-31B45BDADA14}" type="presParOf" srcId="{63D5E0F7-18E4-4AE0-8FB3-A00F659849E8}" destId="{E488B938-FD5F-40D6-AF04-B0A08C0CDBF1}" srcOrd="1" destOrd="0" presId="urn:microsoft.com/office/officeart/2005/8/layout/hProcess9"/>
    <dgm:cxn modelId="{0891ECD0-7D0C-4FF3-808D-B65A4FF53D0F}" type="presParOf" srcId="{63D5E0F7-18E4-4AE0-8FB3-A00F659849E8}" destId="{659C4629-CD0C-4114-AA1E-1F9B4B2F6A72}" srcOrd="2" destOrd="0" presId="urn:microsoft.com/office/officeart/2005/8/layout/hProcess9"/>
    <dgm:cxn modelId="{7E6CF4EC-9AA0-4CE4-B146-0A0420EF8DC5}" type="presParOf" srcId="{63D5E0F7-18E4-4AE0-8FB3-A00F659849E8}" destId="{36451133-44C8-4D38-B3D9-E7E726BD8892}" srcOrd="3" destOrd="0" presId="urn:microsoft.com/office/officeart/2005/8/layout/hProcess9"/>
    <dgm:cxn modelId="{A6A0B382-518C-45A1-8B89-13B6A909A767}" type="presParOf" srcId="{63D5E0F7-18E4-4AE0-8FB3-A00F659849E8}" destId="{56E173FF-BEDD-4E0F-BB39-BA620767B739}" srcOrd="4" destOrd="0" presId="urn:microsoft.com/office/officeart/2005/8/layout/hProcess9"/>
    <dgm:cxn modelId="{33E8B3BE-2CF5-4D75-9228-D894F76E3F9F}" type="presParOf" srcId="{63D5E0F7-18E4-4AE0-8FB3-A00F659849E8}" destId="{1103B637-CFC5-449A-9CD0-6F368E30CF89}" srcOrd="5" destOrd="0" presId="urn:microsoft.com/office/officeart/2005/8/layout/hProcess9"/>
    <dgm:cxn modelId="{A5216C75-D6F8-4EBC-9230-668EB7CB6886}" type="presParOf" srcId="{63D5E0F7-18E4-4AE0-8FB3-A00F659849E8}" destId="{2E34C10B-99FA-4F30-A9A9-B1B23E8DF941}" srcOrd="6" destOrd="0" presId="urn:microsoft.com/office/officeart/2005/8/layout/hProcess9"/>
    <dgm:cxn modelId="{2E0583E5-D9A0-4E94-AC0F-24EAB77F37EE}" type="presParOf" srcId="{63D5E0F7-18E4-4AE0-8FB3-A00F659849E8}" destId="{36DE469F-E0DA-4BB9-A204-9AC970B917FB}" srcOrd="7" destOrd="0" presId="urn:microsoft.com/office/officeart/2005/8/layout/hProcess9"/>
    <dgm:cxn modelId="{EDC7EE70-A9EA-4A06-A7B3-58A8E323E362}" type="presParOf" srcId="{63D5E0F7-18E4-4AE0-8FB3-A00F659849E8}" destId="{1442A6B1-5FCB-4F10-8B2A-7DDA231091C6}" srcOrd="8" destOrd="0" presId="urn:microsoft.com/office/officeart/2005/8/layout/hProcess9"/>
    <dgm:cxn modelId="{36095063-F03D-4B9F-97A9-D5FDC9723E29}" type="presParOf" srcId="{63D5E0F7-18E4-4AE0-8FB3-A00F659849E8}" destId="{64E704BD-2AA1-4D1B-BA50-53A563C1714A}" srcOrd="9" destOrd="0" presId="urn:microsoft.com/office/officeart/2005/8/layout/hProcess9"/>
    <dgm:cxn modelId="{DBE04B15-D6C2-4831-8E61-E0D95C8A9610}" type="presParOf" srcId="{63D5E0F7-18E4-4AE0-8FB3-A00F659849E8}" destId="{EE4EFBD9-C353-4310-B579-7B6692042FF3}"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EBAFEC-F2E3-41B4-B246-001FC9ED46DB}"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GB"/>
        </a:p>
      </dgm:t>
    </dgm:pt>
    <dgm:pt modelId="{DD7817BB-513B-415E-98B1-05AD816A6466}">
      <dgm:prSet phldrT="[Text]"/>
      <dgm:spPr>
        <a:solidFill>
          <a:schemeClr val="tx2">
            <a:lumMod val="60000"/>
            <a:lumOff val="40000"/>
          </a:schemeClr>
        </a:solidFill>
      </dgm:spPr>
      <dgm:t>
        <a:bodyPr/>
        <a:lstStyle/>
        <a:p>
          <a:r>
            <a:rPr lang="en-US" dirty="0" smtClean="0"/>
            <a:t>Building Model</a:t>
          </a:r>
          <a:endParaRPr lang="en-GB" dirty="0"/>
        </a:p>
      </dgm:t>
    </dgm:pt>
    <dgm:pt modelId="{D9F187C4-FBA9-435E-8513-17F052A54C21}" type="parTrans" cxnId="{0F127258-A0E6-43A1-8FD2-9FB9A3736136}">
      <dgm:prSet/>
      <dgm:spPr/>
      <dgm:t>
        <a:bodyPr/>
        <a:lstStyle/>
        <a:p>
          <a:endParaRPr lang="en-GB"/>
        </a:p>
      </dgm:t>
    </dgm:pt>
    <dgm:pt modelId="{ED41DF6E-4B3B-444B-83C5-FA57F7DB5F7C}" type="sibTrans" cxnId="{0F127258-A0E6-43A1-8FD2-9FB9A3736136}">
      <dgm:prSet/>
      <dgm:spPr/>
      <dgm:t>
        <a:bodyPr/>
        <a:lstStyle/>
        <a:p>
          <a:endParaRPr lang="en-GB"/>
        </a:p>
      </dgm:t>
    </dgm:pt>
    <dgm:pt modelId="{032CE1B8-208B-4433-9EED-772BEBEF7F0E}">
      <dgm:prSet phldrT="[Text]"/>
      <dgm:spPr>
        <a:solidFill>
          <a:schemeClr val="tx2">
            <a:lumMod val="60000"/>
            <a:lumOff val="40000"/>
          </a:schemeClr>
        </a:solidFill>
      </dgm:spPr>
      <dgm:t>
        <a:bodyPr/>
        <a:lstStyle/>
        <a:p>
          <a:r>
            <a:rPr lang="en-GB" dirty="0" smtClean="0"/>
            <a:t>Load our dataset into </a:t>
          </a:r>
          <a:r>
            <a:rPr lang="en-GB" dirty="0" err="1" smtClean="0"/>
            <a:t>NumPy</a:t>
          </a:r>
          <a:r>
            <a:rPr lang="en-GB" dirty="0" smtClean="0"/>
            <a:t> and Pandas</a:t>
          </a:r>
          <a:endParaRPr lang="en-GB" dirty="0"/>
        </a:p>
      </dgm:t>
    </dgm:pt>
    <dgm:pt modelId="{0BDF44AF-6AF5-493A-8738-7B0B1109C126}" type="parTrans" cxnId="{5F1F831A-8930-4B46-B6E3-2F227AD91ED9}">
      <dgm:prSet/>
      <dgm:spPr/>
      <dgm:t>
        <a:bodyPr/>
        <a:lstStyle/>
        <a:p>
          <a:endParaRPr lang="en-GB"/>
        </a:p>
      </dgm:t>
    </dgm:pt>
    <dgm:pt modelId="{FCAE1121-0426-413D-9A3F-5C0347010B0F}" type="sibTrans" cxnId="{5F1F831A-8930-4B46-B6E3-2F227AD91ED9}">
      <dgm:prSet/>
      <dgm:spPr/>
      <dgm:t>
        <a:bodyPr/>
        <a:lstStyle/>
        <a:p>
          <a:endParaRPr lang="en-GB"/>
        </a:p>
      </dgm:t>
    </dgm:pt>
    <dgm:pt modelId="{2C1E080C-E98C-49CA-882E-9BF635CF98E2}">
      <dgm:prSet phldrT="[Text]"/>
      <dgm:spPr>
        <a:solidFill>
          <a:schemeClr val="tx2">
            <a:lumMod val="60000"/>
            <a:lumOff val="40000"/>
          </a:schemeClr>
        </a:solidFill>
      </dgm:spPr>
      <dgm:t>
        <a:bodyPr/>
        <a:lstStyle/>
        <a:p>
          <a:r>
            <a:rPr lang="en-GB" dirty="0" smtClean="0"/>
            <a:t>Split our data into training and test data sets</a:t>
          </a:r>
          <a:endParaRPr lang="en-GB" dirty="0"/>
        </a:p>
      </dgm:t>
    </dgm:pt>
    <dgm:pt modelId="{83C53528-766E-4EEE-960B-316D84DADCB6}" type="parTrans" cxnId="{4265BD74-F05F-48AD-AA7F-C27B86EB9E8E}">
      <dgm:prSet/>
      <dgm:spPr/>
      <dgm:t>
        <a:bodyPr/>
        <a:lstStyle/>
        <a:p>
          <a:endParaRPr lang="en-GB"/>
        </a:p>
      </dgm:t>
    </dgm:pt>
    <dgm:pt modelId="{6AF864A5-ABE8-47E3-BC67-112DFCEC83C5}" type="sibTrans" cxnId="{4265BD74-F05F-48AD-AA7F-C27B86EB9E8E}">
      <dgm:prSet/>
      <dgm:spPr/>
      <dgm:t>
        <a:bodyPr/>
        <a:lstStyle/>
        <a:p>
          <a:endParaRPr lang="en-GB"/>
        </a:p>
      </dgm:t>
    </dgm:pt>
    <dgm:pt modelId="{9D78A196-AE87-4AFE-BA7D-B62B39C1B9FA}">
      <dgm:prSet phldrT="[Text]"/>
      <dgm:spPr>
        <a:solidFill>
          <a:schemeClr val="tx2">
            <a:lumMod val="60000"/>
            <a:lumOff val="40000"/>
          </a:schemeClr>
        </a:solidFill>
      </dgm:spPr>
      <dgm:t>
        <a:bodyPr/>
        <a:lstStyle/>
        <a:p>
          <a:r>
            <a:rPr lang="en-US" dirty="0" smtClean="0"/>
            <a:t>Evaluating the Model</a:t>
          </a:r>
          <a:endParaRPr lang="en-GB" dirty="0"/>
        </a:p>
      </dgm:t>
    </dgm:pt>
    <dgm:pt modelId="{E8644407-D881-4A0D-BEAC-29FAD5EE569D}" type="parTrans" cxnId="{4598B263-B8FB-494B-97CB-0F3E0337C56A}">
      <dgm:prSet/>
      <dgm:spPr/>
      <dgm:t>
        <a:bodyPr/>
        <a:lstStyle/>
        <a:p>
          <a:endParaRPr lang="en-GB"/>
        </a:p>
      </dgm:t>
    </dgm:pt>
    <dgm:pt modelId="{6DF3CE89-88BE-4C48-B04E-B941B669CE00}" type="sibTrans" cxnId="{4598B263-B8FB-494B-97CB-0F3E0337C56A}">
      <dgm:prSet/>
      <dgm:spPr/>
      <dgm:t>
        <a:bodyPr/>
        <a:lstStyle/>
        <a:p>
          <a:endParaRPr lang="en-GB"/>
        </a:p>
      </dgm:t>
    </dgm:pt>
    <dgm:pt modelId="{0E532570-C577-4435-B3E1-25953A5A98DB}">
      <dgm:prSet phldrT="[Text]"/>
      <dgm:spPr>
        <a:solidFill>
          <a:schemeClr val="tx2">
            <a:lumMod val="60000"/>
            <a:lumOff val="40000"/>
          </a:schemeClr>
        </a:solidFill>
      </dgm:spPr>
      <dgm:t>
        <a:bodyPr/>
        <a:lstStyle/>
        <a:p>
          <a:r>
            <a:rPr lang="en-GB" dirty="0" smtClean="0"/>
            <a:t>Check the accuracy for each model</a:t>
          </a:r>
          <a:endParaRPr lang="en-GB" dirty="0"/>
        </a:p>
      </dgm:t>
    </dgm:pt>
    <dgm:pt modelId="{E5827DAD-D580-4EF0-B505-221955E09CF5}" type="parTrans" cxnId="{11672726-999F-41BC-8AEB-66464584E0BA}">
      <dgm:prSet/>
      <dgm:spPr/>
      <dgm:t>
        <a:bodyPr/>
        <a:lstStyle/>
        <a:p>
          <a:endParaRPr lang="en-GB"/>
        </a:p>
      </dgm:t>
    </dgm:pt>
    <dgm:pt modelId="{54A78C91-B5AE-4984-867E-C84C87E09FC0}" type="sibTrans" cxnId="{11672726-999F-41BC-8AEB-66464584E0BA}">
      <dgm:prSet/>
      <dgm:spPr/>
      <dgm:t>
        <a:bodyPr/>
        <a:lstStyle/>
        <a:p>
          <a:endParaRPr lang="en-GB"/>
        </a:p>
      </dgm:t>
    </dgm:pt>
    <dgm:pt modelId="{A4DD3EF1-0E09-4A5A-A50B-ED7438E5ED03}">
      <dgm:prSet phldrT="[Text]"/>
      <dgm:spPr>
        <a:solidFill>
          <a:schemeClr val="tx2">
            <a:lumMod val="60000"/>
            <a:lumOff val="40000"/>
          </a:schemeClr>
        </a:solidFill>
      </dgm:spPr>
      <dgm:t>
        <a:bodyPr/>
        <a:lstStyle/>
        <a:p>
          <a:r>
            <a:rPr lang="en-GB" dirty="0" smtClean="0"/>
            <a:t>Get optimized </a:t>
          </a:r>
          <a:r>
            <a:rPr lang="en-GB" dirty="0" err="1" smtClean="0"/>
            <a:t>hyperparameters</a:t>
          </a:r>
          <a:r>
            <a:rPr lang="en-GB" dirty="0" smtClean="0"/>
            <a:t> for each type of algorithms</a:t>
          </a:r>
          <a:endParaRPr lang="en-GB" dirty="0"/>
        </a:p>
      </dgm:t>
    </dgm:pt>
    <dgm:pt modelId="{018E0CF1-AE14-41BA-BFF1-8636AE874441}" type="parTrans" cxnId="{D43C56F1-03D0-46A0-9017-9ECFFB2084D5}">
      <dgm:prSet/>
      <dgm:spPr/>
      <dgm:t>
        <a:bodyPr/>
        <a:lstStyle/>
        <a:p>
          <a:endParaRPr lang="en-GB"/>
        </a:p>
      </dgm:t>
    </dgm:pt>
    <dgm:pt modelId="{166529FE-5347-41B5-9EBB-4CA109FC2B34}" type="sibTrans" cxnId="{D43C56F1-03D0-46A0-9017-9ECFFB2084D5}">
      <dgm:prSet/>
      <dgm:spPr/>
      <dgm:t>
        <a:bodyPr/>
        <a:lstStyle/>
        <a:p>
          <a:endParaRPr lang="en-GB"/>
        </a:p>
      </dgm:t>
    </dgm:pt>
    <dgm:pt modelId="{3915338F-C3A0-4976-AEAB-CEFDB9B0B02A}">
      <dgm:prSet phldrT="[Text]"/>
      <dgm:spPr>
        <a:solidFill>
          <a:schemeClr val="tx2">
            <a:lumMod val="60000"/>
            <a:lumOff val="40000"/>
          </a:schemeClr>
        </a:solidFill>
      </dgm:spPr>
      <dgm:t>
        <a:bodyPr/>
        <a:lstStyle/>
        <a:p>
          <a:r>
            <a:rPr lang="en-US" dirty="0" smtClean="0"/>
            <a:t>Find the best performing classification model</a:t>
          </a:r>
          <a:endParaRPr lang="en-GB" dirty="0"/>
        </a:p>
      </dgm:t>
    </dgm:pt>
    <dgm:pt modelId="{9802457C-2D67-479E-9A47-822133499A74}" type="parTrans" cxnId="{FAB1311A-AC95-41D8-B986-4C71A67DFAEB}">
      <dgm:prSet/>
      <dgm:spPr/>
      <dgm:t>
        <a:bodyPr/>
        <a:lstStyle/>
        <a:p>
          <a:endParaRPr lang="en-GB"/>
        </a:p>
      </dgm:t>
    </dgm:pt>
    <dgm:pt modelId="{2E57D283-7149-4EDA-BE50-5A20082E12FB}" type="sibTrans" cxnId="{FAB1311A-AC95-41D8-B986-4C71A67DFAEB}">
      <dgm:prSet/>
      <dgm:spPr/>
      <dgm:t>
        <a:bodyPr/>
        <a:lstStyle/>
        <a:p>
          <a:endParaRPr lang="en-GB"/>
        </a:p>
      </dgm:t>
    </dgm:pt>
    <dgm:pt modelId="{FCAE4277-740B-4B08-8950-79DB5018D532}">
      <dgm:prSet phldrT="[Text]"/>
      <dgm:spPr>
        <a:solidFill>
          <a:schemeClr val="tx2">
            <a:lumMod val="60000"/>
            <a:lumOff val="40000"/>
          </a:schemeClr>
        </a:solidFill>
      </dgm:spPr>
      <dgm:t>
        <a:bodyPr/>
        <a:lstStyle/>
        <a:p>
          <a:r>
            <a:rPr lang="en-US" dirty="0" smtClean="0"/>
            <a:t>The model with best accuracy score is the best performing model</a:t>
          </a:r>
          <a:endParaRPr lang="en-GB" dirty="0"/>
        </a:p>
      </dgm:t>
    </dgm:pt>
    <dgm:pt modelId="{63241FE6-8F8E-4201-A4BA-B6D997CC49BB}" type="parTrans" cxnId="{8E09EE1D-089A-4BFE-9AD6-99DB0CBEE6FA}">
      <dgm:prSet/>
      <dgm:spPr/>
      <dgm:t>
        <a:bodyPr/>
        <a:lstStyle/>
        <a:p>
          <a:endParaRPr lang="en-GB"/>
        </a:p>
      </dgm:t>
    </dgm:pt>
    <dgm:pt modelId="{57F2D1EC-CC1A-46B0-8CDF-1C2427B03EA0}" type="sibTrans" cxnId="{8E09EE1D-089A-4BFE-9AD6-99DB0CBEE6FA}">
      <dgm:prSet/>
      <dgm:spPr/>
      <dgm:t>
        <a:bodyPr/>
        <a:lstStyle/>
        <a:p>
          <a:endParaRPr lang="en-GB"/>
        </a:p>
      </dgm:t>
    </dgm:pt>
    <dgm:pt modelId="{130F1BAF-53E2-4E44-8436-FE5286E75EDF}">
      <dgm:prSet phldrT="[Text]"/>
      <dgm:spPr>
        <a:solidFill>
          <a:schemeClr val="tx2">
            <a:lumMod val="60000"/>
            <a:lumOff val="40000"/>
          </a:schemeClr>
        </a:solidFill>
      </dgm:spPr>
      <dgm:t>
        <a:bodyPr/>
        <a:lstStyle/>
        <a:p>
          <a:r>
            <a:rPr lang="en-US" dirty="0" smtClean="0"/>
            <a:t>For our study, Tree model was found best classification model</a:t>
          </a:r>
          <a:endParaRPr lang="en-GB" dirty="0"/>
        </a:p>
      </dgm:t>
    </dgm:pt>
    <dgm:pt modelId="{77F2E15D-47BB-46D5-AC11-361600DA7C33}" type="parTrans" cxnId="{43B4B135-DE29-4F65-9F5C-A37E21756512}">
      <dgm:prSet/>
      <dgm:spPr/>
      <dgm:t>
        <a:bodyPr/>
        <a:lstStyle/>
        <a:p>
          <a:endParaRPr lang="en-GB"/>
        </a:p>
      </dgm:t>
    </dgm:pt>
    <dgm:pt modelId="{33211557-A496-4C76-8E0C-1DECD6B5FA73}" type="sibTrans" cxnId="{43B4B135-DE29-4F65-9F5C-A37E21756512}">
      <dgm:prSet/>
      <dgm:spPr/>
      <dgm:t>
        <a:bodyPr/>
        <a:lstStyle/>
        <a:p>
          <a:endParaRPr lang="en-GB"/>
        </a:p>
      </dgm:t>
    </dgm:pt>
    <dgm:pt modelId="{41797B54-593C-47AF-BDB9-91AF200797F5}">
      <dgm:prSet phldrT="[Text]"/>
      <dgm:spPr>
        <a:solidFill>
          <a:schemeClr val="tx2">
            <a:lumMod val="60000"/>
            <a:lumOff val="40000"/>
          </a:schemeClr>
        </a:solidFill>
      </dgm:spPr>
      <dgm:t>
        <a:bodyPr/>
        <a:lstStyle/>
        <a:p>
          <a:r>
            <a:rPr lang="en-US" dirty="0" smtClean="0"/>
            <a:t>Normalize the data</a:t>
          </a:r>
          <a:endParaRPr lang="en-GB" dirty="0"/>
        </a:p>
      </dgm:t>
    </dgm:pt>
    <dgm:pt modelId="{058F715B-9687-415A-92E7-CD6D0414D4CE}" type="parTrans" cxnId="{65062D4D-97A6-497F-9E76-C300B48F9B95}">
      <dgm:prSet/>
      <dgm:spPr/>
      <dgm:t>
        <a:bodyPr/>
        <a:lstStyle/>
        <a:p>
          <a:endParaRPr lang="en-GB"/>
        </a:p>
      </dgm:t>
    </dgm:pt>
    <dgm:pt modelId="{B1382C3E-D71C-476A-AF0E-5B4A7EAF0B79}" type="sibTrans" cxnId="{65062D4D-97A6-497F-9E76-C300B48F9B95}">
      <dgm:prSet/>
      <dgm:spPr/>
      <dgm:t>
        <a:bodyPr/>
        <a:lstStyle/>
        <a:p>
          <a:endParaRPr lang="en-GB"/>
        </a:p>
      </dgm:t>
    </dgm:pt>
    <dgm:pt modelId="{B7DE4EA6-226D-45C3-BDD9-8232A691DDB7}">
      <dgm:prSet phldrT="[Text]"/>
      <dgm:spPr>
        <a:solidFill>
          <a:schemeClr val="tx2">
            <a:lumMod val="60000"/>
            <a:lumOff val="40000"/>
          </a:schemeClr>
        </a:solidFill>
      </dgm:spPr>
      <dgm:t>
        <a:bodyPr/>
        <a:lstStyle/>
        <a:p>
          <a:r>
            <a:rPr lang="en-GB" dirty="0" smtClean="0"/>
            <a:t>Set our parameters and algorithms to </a:t>
          </a:r>
          <a:r>
            <a:rPr lang="en-GB" dirty="0" err="1" smtClean="0"/>
            <a:t>GridSearchCV</a:t>
          </a:r>
          <a:r>
            <a:rPr lang="en-GB" dirty="0" smtClean="0"/>
            <a:t> for our ML Models</a:t>
          </a:r>
          <a:endParaRPr lang="en-GB" dirty="0"/>
        </a:p>
      </dgm:t>
    </dgm:pt>
    <dgm:pt modelId="{489E34F4-1158-4AD2-983F-1857508F96F5}" type="parTrans" cxnId="{BB65ACC7-7058-4252-8882-384297493A44}">
      <dgm:prSet/>
      <dgm:spPr/>
      <dgm:t>
        <a:bodyPr/>
        <a:lstStyle/>
        <a:p>
          <a:endParaRPr lang="en-GB"/>
        </a:p>
      </dgm:t>
    </dgm:pt>
    <dgm:pt modelId="{19691AF1-1746-49A4-89C0-5582DB855655}" type="sibTrans" cxnId="{BB65ACC7-7058-4252-8882-384297493A44}">
      <dgm:prSet/>
      <dgm:spPr/>
      <dgm:t>
        <a:bodyPr/>
        <a:lstStyle/>
        <a:p>
          <a:endParaRPr lang="en-GB"/>
        </a:p>
      </dgm:t>
    </dgm:pt>
    <dgm:pt modelId="{1745D3DD-A005-4E76-849A-54CECDF5AE17}">
      <dgm:prSet phldrT="[Text]"/>
      <dgm:spPr>
        <a:solidFill>
          <a:schemeClr val="tx2">
            <a:lumMod val="60000"/>
            <a:lumOff val="40000"/>
          </a:schemeClr>
        </a:solidFill>
      </dgm:spPr>
      <dgm:t>
        <a:bodyPr/>
        <a:lstStyle/>
        <a:p>
          <a:r>
            <a:rPr lang="en-GB" dirty="0" smtClean="0"/>
            <a:t>Fit our datasets into the </a:t>
          </a:r>
          <a:r>
            <a:rPr lang="en-GB" dirty="0" err="1" smtClean="0"/>
            <a:t>GridSearchCV</a:t>
          </a:r>
          <a:r>
            <a:rPr lang="en-GB" dirty="0" smtClean="0"/>
            <a:t> objects and train our dataset.</a:t>
          </a:r>
          <a:endParaRPr lang="en-GB" dirty="0"/>
        </a:p>
      </dgm:t>
    </dgm:pt>
    <dgm:pt modelId="{D0B84346-1705-46C8-9254-670440334F30}" type="parTrans" cxnId="{40B2DAF8-1485-46E4-9E7E-D0B5427CC2AF}">
      <dgm:prSet/>
      <dgm:spPr/>
      <dgm:t>
        <a:bodyPr/>
        <a:lstStyle/>
        <a:p>
          <a:endParaRPr lang="en-GB"/>
        </a:p>
      </dgm:t>
    </dgm:pt>
    <dgm:pt modelId="{B17B1C69-60A3-4C8C-BDAD-03CA288AD824}" type="sibTrans" cxnId="{40B2DAF8-1485-46E4-9E7E-D0B5427CC2AF}">
      <dgm:prSet/>
      <dgm:spPr/>
      <dgm:t>
        <a:bodyPr/>
        <a:lstStyle/>
        <a:p>
          <a:endParaRPr lang="en-GB"/>
        </a:p>
      </dgm:t>
    </dgm:pt>
    <dgm:pt modelId="{575A18E4-DEBC-439C-A8C4-E92965427B5E}">
      <dgm:prSet phldrT="[Text]"/>
      <dgm:spPr>
        <a:solidFill>
          <a:schemeClr val="tx2">
            <a:lumMod val="60000"/>
            <a:lumOff val="40000"/>
          </a:schemeClr>
        </a:solidFill>
      </dgm:spPr>
      <dgm:t>
        <a:bodyPr/>
        <a:lstStyle/>
        <a:p>
          <a:r>
            <a:rPr lang="en-US" dirty="0" smtClean="0"/>
            <a:t>Plot confusion Matrix to check the performance of the model </a:t>
          </a:r>
          <a:endParaRPr lang="en-GB" dirty="0"/>
        </a:p>
      </dgm:t>
    </dgm:pt>
    <dgm:pt modelId="{D7F9390D-7862-4983-89F2-73CC9260D135}" type="parTrans" cxnId="{58535D33-7E54-450F-B72E-122B2CE901A8}">
      <dgm:prSet/>
      <dgm:spPr/>
      <dgm:t>
        <a:bodyPr/>
        <a:lstStyle/>
        <a:p>
          <a:endParaRPr lang="en-GB"/>
        </a:p>
      </dgm:t>
    </dgm:pt>
    <dgm:pt modelId="{3BBE6E0E-8E03-4B44-8FB0-643F37B01B62}" type="sibTrans" cxnId="{58535D33-7E54-450F-B72E-122B2CE901A8}">
      <dgm:prSet/>
      <dgm:spPr/>
      <dgm:t>
        <a:bodyPr/>
        <a:lstStyle/>
        <a:p>
          <a:endParaRPr lang="en-GB"/>
        </a:p>
      </dgm:t>
    </dgm:pt>
    <dgm:pt modelId="{9F4D6235-1C1D-4CCD-A795-B579BD70FAB2}" type="pres">
      <dgm:prSet presAssocID="{E4EBAFEC-F2E3-41B4-B246-001FC9ED46DB}" presName="linear" presStyleCnt="0">
        <dgm:presLayoutVars>
          <dgm:dir/>
          <dgm:resizeHandles val="exact"/>
        </dgm:presLayoutVars>
      </dgm:prSet>
      <dgm:spPr/>
      <dgm:t>
        <a:bodyPr/>
        <a:lstStyle/>
        <a:p>
          <a:endParaRPr lang="en-GB"/>
        </a:p>
      </dgm:t>
    </dgm:pt>
    <dgm:pt modelId="{6821CABA-AC99-4C9D-8E65-97C142D62E40}" type="pres">
      <dgm:prSet presAssocID="{DD7817BB-513B-415E-98B1-05AD816A6466}" presName="comp" presStyleCnt="0"/>
      <dgm:spPr/>
    </dgm:pt>
    <dgm:pt modelId="{A223663E-C4FC-45DD-9F23-155ABDBAEF15}" type="pres">
      <dgm:prSet presAssocID="{DD7817BB-513B-415E-98B1-05AD816A6466}" presName="box" presStyleLbl="node1" presStyleIdx="0" presStyleCnt="3"/>
      <dgm:spPr/>
      <dgm:t>
        <a:bodyPr/>
        <a:lstStyle/>
        <a:p>
          <a:endParaRPr lang="en-GB"/>
        </a:p>
      </dgm:t>
    </dgm:pt>
    <dgm:pt modelId="{AEB51E35-BD8F-4840-8082-8329241373A8}" type="pres">
      <dgm:prSet presAssocID="{DD7817BB-513B-415E-98B1-05AD816A6466}" presName="img" presStyleLbl="fgImgPlace1" presStyleIdx="0" presStyleCnt="3" custScaleX="83333" custScaleY="70664"/>
      <dgm:spPr>
        <a:blipFill rotWithShape="1">
          <a:blip xmlns:r="http://schemas.openxmlformats.org/officeDocument/2006/relationships" r:embed="rId1"/>
          <a:stretch>
            <a:fillRect/>
          </a:stretch>
        </a:blipFill>
      </dgm:spPr>
    </dgm:pt>
    <dgm:pt modelId="{98253BDD-E1FC-4BE2-B673-BD70155107CE}" type="pres">
      <dgm:prSet presAssocID="{DD7817BB-513B-415E-98B1-05AD816A6466}" presName="text" presStyleLbl="node1" presStyleIdx="0" presStyleCnt="3">
        <dgm:presLayoutVars>
          <dgm:bulletEnabled val="1"/>
        </dgm:presLayoutVars>
      </dgm:prSet>
      <dgm:spPr/>
      <dgm:t>
        <a:bodyPr/>
        <a:lstStyle/>
        <a:p>
          <a:endParaRPr lang="en-GB"/>
        </a:p>
      </dgm:t>
    </dgm:pt>
    <dgm:pt modelId="{65B4C38B-CB14-4A1B-8AA6-75B0B59DBB99}" type="pres">
      <dgm:prSet presAssocID="{ED41DF6E-4B3B-444B-83C5-FA57F7DB5F7C}" presName="spacer" presStyleCnt="0"/>
      <dgm:spPr/>
    </dgm:pt>
    <dgm:pt modelId="{AF475A63-BDE5-4E2E-B66E-99208D63BB77}" type="pres">
      <dgm:prSet presAssocID="{9D78A196-AE87-4AFE-BA7D-B62B39C1B9FA}" presName="comp" presStyleCnt="0"/>
      <dgm:spPr/>
    </dgm:pt>
    <dgm:pt modelId="{23B70629-AD8E-42E9-9052-CCB3E9C0E02B}" type="pres">
      <dgm:prSet presAssocID="{9D78A196-AE87-4AFE-BA7D-B62B39C1B9FA}" presName="box" presStyleLbl="node1" presStyleIdx="1" presStyleCnt="3"/>
      <dgm:spPr/>
      <dgm:t>
        <a:bodyPr/>
        <a:lstStyle/>
        <a:p>
          <a:endParaRPr lang="en-GB"/>
        </a:p>
      </dgm:t>
    </dgm:pt>
    <dgm:pt modelId="{5E79C670-8EAD-45B9-B435-28A5B3BB8103}" type="pres">
      <dgm:prSet presAssocID="{9D78A196-AE87-4AFE-BA7D-B62B39C1B9FA}" presName="img" presStyleLbl="fgImgPlace1" presStyleIdx="1" presStyleCnt="3"/>
      <dgm:spPr>
        <a:blipFill rotWithShape="1">
          <a:blip xmlns:r="http://schemas.openxmlformats.org/officeDocument/2006/relationships" r:embed="rId2"/>
          <a:stretch>
            <a:fillRect/>
          </a:stretch>
        </a:blipFill>
      </dgm:spPr>
    </dgm:pt>
    <dgm:pt modelId="{7ABA80B2-B727-4FCD-B7BB-87E2729E5196}" type="pres">
      <dgm:prSet presAssocID="{9D78A196-AE87-4AFE-BA7D-B62B39C1B9FA}" presName="text" presStyleLbl="node1" presStyleIdx="1" presStyleCnt="3">
        <dgm:presLayoutVars>
          <dgm:bulletEnabled val="1"/>
        </dgm:presLayoutVars>
      </dgm:prSet>
      <dgm:spPr/>
      <dgm:t>
        <a:bodyPr/>
        <a:lstStyle/>
        <a:p>
          <a:endParaRPr lang="en-GB"/>
        </a:p>
      </dgm:t>
    </dgm:pt>
    <dgm:pt modelId="{CD11FD3E-22E5-4141-866A-7ECA6D298F9C}" type="pres">
      <dgm:prSet presAssocID="{6DF3CE89-88BE-4C48-B04E-B941B669CE00}" presName="spacer" presStyleCnt="0"/>
      <dgm:spPr/>
    </dgm:pt>
    <dgm:pt modelId="{F7190E2E-7A57-47A4-BF99-96773F172E54}" type="pres">
      <dgm:prSet presAssocID="{3915338F-C3A0-4976-AEAB-CEFDB9B0B02A}" presName="comp" presStyleCnt="0"/>
      <dgm:spPr/>
    </dgm:pt>
    <dgm:pt modelId="{F5667E6E-3F7C-47C8-9820-3390B6BD5B54}" type="pres">
      <dgm:prSet presAssocID="{3915338F-C3A0-4976-AEAB-CEFDB9B0B02A}" presName="box" presStyleLbl="node1" presStyleIdx="2" presStyleCnt="3"/>
      <dgm:spPr/>
      <dgm:t>
        <a:bodyPr/>
        <a:lstStyle/>
        <a:p>
          <a:endParaRPr lang="en-GB"/>
        </a:p>
      </dgm:t>
    </dgm:pt>
    <dgm:pt modelId="{980D2994-CF54-488D-B757-0897DA232962}" type="pres">
      <dgm:prSet presAssocID="{3915338F-C3A0-4976-AEAB-CEFDB9B0B02A}" presName="img" presStyleLbl="fgImgPlace1" presStyleIdx="2" presStyleCnt="3"/>
      <dgm:spPr>
        <a:blipFill rotWithShape="1">
          <a:blip xmlns:r="http://schemas.openxmlformats.org/officeDocument/2006/relationships" r:embed="rId3"/>
          <a:stretch>
            <a:fillRect/>
          </a:stretch>
        </a:blipFill>
      </dgm:spPr>
    </dgm:pt>
    <dgm:pt modelId="{7B19F92C-7FF5-4339-AE02-35A0D1E257F9}" type="pres">
      <dgm:prSet presAssocID="{3915338F-C3A0-4976-AEAB-CEFDB9B0B02A}" presName="text" presStyleLbl="node1" presStyleIdx="2" presStyleCnt="3">
        <dgm:presLayoutVars>
          <dgm:bulletEnabled val="1"/>
        </dgm:presLayoutVars>
      </dgm:prSet>
      <dgm:spPr/>
      <dgm:t>
        <a:bodyPr/>
        <a:lstStyle/>
        <a:p>
          <a:endParaRPr lang="en-GB"/>
        </a:p>
      </dgm:t>
    </dgm:pt>
  </dgm:ptLst>
  <dgm:cxnLst>
    <dgm:cxn modelId="{BB65ACC7-7058-4252-8882-384297493A44}" srcId="{DD7817BB-513B-415E-98B1-05AD816A6466}" destId="{B7DE4EA6-226D-45C3-BDD9-8232A691DDB7}" srcOrd="3" destOrd="0" parTransId="{489E34F4-1158-4AD2-983F-1857508F96F5}" sibTransId="{19691AF1-1746-49A4-89C0-5582DB855655}"/>
    <dgm:cxn modelId="{F1FB23A5-549A-4959-8A0F-0B3EDE673ED6}" type="presOf" srcId="{3915338F-C3A0-4976-AEAB-CEFDB9B0B02A}" destId="{7B19F92C-7FF5-4339-AE02-35A0D1E257F9}" srcOrd="1" destOrd="0" presId="urn:microsoft.com/office/officeart/2005/8/layout/vList4"/>
    <dgm:cxn modelId="{5840098F-6EFF-4BA0-8F7C-C7BCBA05B787}" type="presOf" srcId="{FCAE4277-740B-4B08-8950-79DB5018D532}" destId="{7B19F92C-7FF5-4339-AE02-35A0D1E257F9}" srcOrd="1" destOrd="1" presId="urn:microsoft.com/office/officeart/2005/8/layout/vList4"/>
    <dgm:cxn modelId="{2A107559-544F-4485-83FF-48C1E79D5E97}" type="presOf" srcId="{DD7817BB-513B-415E-98B1-05AD816A6466}" destId="{98253BDD-E1FC-4BE2-B673-BD70155107CE}" srcOrd="1" destOrd="0" presId="urn:microsoft.com/office/officeart/2005/8/layout/vList4"/>
    <dgm:cxn modelId="{65062D4D-97A6-497F-9E76-C300B48F9B95}" srcId="{DD7817BB-513B-415E-98B1-05AD816A6466}" destId="{41797B54-593C-47AF-BDB9-91AF200797F5}" srcOrd="2" destOrd="0" parTransId="{058F715B-9687-415A-92E7-CD6D0414D4CE}" sibTransId="{B1382C3E-D71C-476A-AF0E-5B4A7EAF0B79}"/>
    <dgm:cxn modelId="{C246CD26-2ACA-42A9-9936-487CBAB3D6D0}" type="presOf" srcId="{1745D3DD-A005-4E76-849A-54CECDF5AE17}" destId="{A223663E-C4FC-45DD-9F23-155ABDBAEF15}" srcOrd="0" destOrd="5" presId="urn:microsoft.com/office/officeart/2005/8/layout/vList4"/>
    <dgm:cxn modelId="{F0DB520C-D6F5-423A-AC6E-2EA79F0E0E37}" type="presOf" srcId="{1745D3DD-A005-4E76-849A-54CECDF5AE17}" destId="{98253BDD-E1FC-4BE2-B673-BD70155107CE}" srcOrd="1" destOrd="5" presId="urn:microsoft.com/office/officeart/2005/8/layout/vList4"/>
    <dgm:cxn modelId="{126069C7-6501-4B3C-9B89-A77E34479D80}" type="presOf" srcId="{575A18E4-DEBC-439C-A8C4-E92965427B5E}" destId="{7ABA80B2-B727-4FCD-B7BB-87E2729E5196}" srcOrd="1" destOrd="3" presId="urn:microsoft.com/office/officeart/2005/8/layout/vList4"/>
    <dgm:cxn modelId="{81EC9A27-7C6B-497D-9AA9-99B549565C1A}" type="presOf" srcId="{0E532570-C577-4435-B3E1-25953A5A98DB}" destId="{7ABA80B2-B727-4FCD-B7BB-87E2729E5196}" srcOrd="1" destOrd="1" presId="urn:microsoft.com/office/officeart/2005/8/layout/vList4"/>
    <dgm:cxn modelId="{D43C56F1-03D0-46A0-9017-9ECFFB2084D5}" srcId="{9D78A196-AE87-4AFE-BA7D-B62B39C1B9FA}" destId="{A4DD3EF1-0E09-4A5A-A50B-ED7438E5ED03}" srcOrd="1" destOrd="0" parTransId="{018E0CF1-AE14-41BA-BFF1-8636AE874441}" sibTransId="{166529FE-5347-41B5-9EBB-4CA109FC2B34}"/>
    <dgm:cxn modelId="{25F637A2-6A1C-4A22-BA6F-0AABC453EC06}" type="presOf" srcId="{41797B54-593C-47AF-BDB9-91AF200797F5}" destId="{A223663E-C4FC-45DD-9F23-155ABDBAEF15}" srcOrd="0" destOrd="3" presId="urn:microsoft.com/office/officeart/2005/8/layout/vList4"/>
    <dgm:cxn modelId="{A8EECDC5-2BDE-40D1-AB1A-8A1F7E5CCD96}" type="presOf" srcId="{032CE1B8-208B-4433-9EED-772BEBEF7F0E}" destId="{A223663E-C4FC-45DD-9F23-155ABDBAEF15}" srcOrd="0" destOrd="1" presId="urn:microsoft.com/office/officeart/2005/8/layout/vList4"/>
    <dgm:cxn modelId="{AE622B41-9804-4D0C-AFE6-5736EDC163DC}" type="presOf" srcId="{DD7817BB-513B-415E-98B1-05AD816A6466}" destId="{A223663E-C4FC-45DD-9F23-155ABDBAEF15}" srcOrd="0" destOrd="0" presId="urn:microsoft.com/office/officeart/2005/8/layout/vList4"/>
    <dgm:cxn modelId="{4265BD74-F05F-48AD-AA7F-C27B86EB9E8E}" srcId="{DD7817BB-513B-415E-98B1-05AD816A6466}" destId="{2C1E080C-E98C-49CA-882E-9BF635CF98E2}" srcOrd="1" destOrd="0" parTransId="{83C53528-766E-4EEE-960B-316D84DADCB6}" sibTransId="{6AF864A5-ABE8-47E3-BC67-112DFCEC83C5}"/>
    <dgm:cxn modelId="{A7AED7EA-8089-48AC-B761-FF7F700E3FD5}" type="presOf" srcId="{2C1E080C-E98C-49CA-882E-9BF635CF98E2}" destId="{98253BDD-E1FC-4BE2-B673-BD70155107CE}" srcOrd="1" destOrd="2" presId="urn:microsoft.com/office/officeart/2005/8/layout/vList4"/>
    <dgm:cxn modelId="{EAE62002-FF95-4871-B156-0F60882382BB}" type="presOf" srcId="{2C1E080C-E98C-49CA-882E-9BF635CF98E2}" destId="{A223663E-C4FC-45DD-9F23-155ABDBAEF15}" srcOrd="0" destOrd="2" presId="urn:microsoft.com/office/officeart/2005/8/layout/vList4"/>
    <dgm:cxn modelId="{20404D80-B70F-49C7-8E0C-CFD858331F39}" type="presOf" srcId="{032CE1B8-208B-4433-9EED-772BEBEF7F0E}" destId="{98253BDD-E1FC-4BE2-B673-BD70155107CE}" srcOrd="1" destOrd="1" presId="urn:microsoft.com/office/officeart/2005/8/layout/vList4"/>
    <dgm:cxn modelId="{43B4B135-DE29-4F65-9F5C-A37E21756512}" srcId="{3915338F-C3A0-4976-AEAB-CEFDB9B0B02A}" destId="{130F1BAF-53E2-4E44-8436-FE5286E75EDF}" srcOrd="1" destOrd="0" parTransId="{77F2E15D-47BB-46D5-AC11-361600DA7C33}" sibTransId="{33211557-A496-4C76-8E0C-1DECD6B5FA73}"/>
    <dgm:cxn modelId="{0F127258-A0E6-43A1-8FD2-9FB9A3736136}" srcId="{E4EBAFEC-F2E3-41B4-B246-001FC9ED46DB}" destId="{DD7817BB-513B-415E-98B1-05AD816A6466}" srcOrd="0" destOrd="0" parTransId="{D9F187C4-FBA9-435E-8513-17F052A54C21}" sibTransId="{ED41DF6E-4B3B-444B-83C5-FA57F7DB5F7C}"/>
    <dgm:cxn modelId="{40B2DAF8-1485-46E4-9E7E-D0B5427CC2AF}" srcId="{DD7817BB-513B-415E-98B1-05AD816A6466}" destId="{1745D3DD-A005-4E76-849A-54CECDF5AE17}" srcOrd="4" destOrd="0" parTransId="{D0B84346-1705-46C8-9254-670440334F30}" sibTransId="{B17B1C69-60A3-4C8C-BDAD-03CA288AD824}"/>
    <dgm:cxn modelId="{FE5EA23A-9E4F-4AD6-A702-A062E47A4208}" type="presOf" srcId="{FCAE4277-740B-4B08-8950-79DB5018D532}" destId="{F5667E6E-3F7C-47C8-9820-3390B6BD5B54}" srcOrd="0" destOrd="1" presId="urn:microsoft.com/office/officeart/2005/8/layout/vList4"/>
    <dgm:cxn modelId="{11672726-999F-41BC-8AEB-66464584E0BA}" srcId="{9D78A196-AE87-4AFE-BA7D-B62B39C1B9FA}" destId="{0E532570-C577-4435-B3E1-25953A5A98DB}" srcOrd="0" destOrd="0" parTransId="{E5827DAD-D580-4EF0-B505-221955E09CF5}" sibTransId="{54A78C91-B5AE-4984-867E-C84C87E09FC0}"/>
    <dgm:cxn modelId="{58535D33-7E54-450F-B72E-122B2CE901A8}" srcId="{9D78A196-AE87-4AFE-BA7D-B62B39C1B9FA}" destId="{575A18E4-DEBC-439C-A8C4-E92965427B5E}" srcOrd="2" destOrd="0" parTransId="{D7F9390D-7862-4983-89F2-73CC9260D135}" sibTransId="{3BBE6E0E-8E03-4B44-8FB0-643F37B01B62}"/>
    <dgm:cxn modelId="{514A2EF0-E55C-4B49-89AF-C37619CE300E}" type="presOf" srcId="{575A18E4-DEBC-439C-A8C4-E92965427B5E}" destId="{23B70629-AD8E-42E9-9052-CCB3E9C0E02B}" srcOrd="0" destOrd="3" presId="urn:microsoft.com/office/officeart/2005/8/layout/vList4"/>
    <dgm:cxn modelId="{B4A1E2C8-9216-4307-A74F-812BB84949BA}" type="presOf" srcId="{0E532570-C577-4435-B3E1-25953A5A98DB}" destId="{23B70629-AD8E-42E9-9052-CCB3E9C0E02B}" srcOrd="0" destOrd="1" presId="urn:microsoft.com/office/officeart/2005/8/layout/vList4"/>
    <dgm:cxn modelId="{D98E0484-E3E4-45D8-9702-B07B059E4BF1}" type="presOf" srcId="{41797B54-593C-47AF-BDB9-91AF200797F5}" destId="{98253BDD-E1FC-4BE2-B673-BD70155107CE}" srcOrd="1" destOrd="3" presId="urn:microsoft.com/office/officeart/2005/8/layout/vList4"/>
    <dgm:cxn modelId="{E7BBDD0A-DC18-42B4-8161-87D331544AE2}" type="presOf" srcId="{130F1BAF-53E2-4E44-8436-FE5286E75EDF}" destId="{F5667E6E-3F7C-47C8-9820-3390B6BD5B54}" srcOrd="0" destOrd="2" presId="urn:microsoft.com/office/officeart/2005/8/layout/vList4"/>
    <dgm:cxn modelId="{5F1F831A-8930-4B46-B6E3-2F227AD91ED9}" srcId="{DD7817BB-513B-415E-98B1-05AD816A6466}" destId="{032CE1B8-208B-4433-9EED-772BEBEF7F0E}" srcOrd="0" destOrd="0" parTransId="{0BDF44AF-6AF5-493A-8738-7B0B1109C126}" sibTransId="{FCAE1121-0426-413D-9A3F-5C0347010B0F}"/>
    <dgm:cxn modelId="{FAB1311A-AC95-41D8-B986-4C71A67DFAEB}" srcId="{E4EBAFEC-F2E3-41B4-B246-001FC9ED46DB}" destId="{3915338F-C3A0-4976-AEAB-CEFDB9B0B02A}" srcOrd="2" destOrd="0" parTransId="{9802457C-2D67-479E-9A47-822133499A74}" sibTransId="{2E57D283-7149-4EDA-BE50-5A20082E12FB}"/>
    <dgm:cxn modelId="{623A8388-212D-4FC7-B943-7FF2676DB999}" type="presOf" srcId="{3915338F-C3A0-4976-AEAB-CEFDB9B0B02A}" destId="{F5667E6E-3F7C-47C8-9820-3390B6BD5B54}" srcOrd="0" destOrd="0" presId="urn:microsoft.com/office/officeart/2005/8/layout/vList4"/>
    <dgm:cxn modelId="{9D34591E-EDD9-41E8-AFA7-AFE019857FE9}" type="presOf" srcId="{130F1BAF-53E2-4E44-8436-FE5286E75EDF}" destId="{7B19F92C-7FF5-4339-AE02-35A0D1E257F9}" srcOrd="1" destOrd="2" presId="urn:microsoft.com/office/officeart/2005/8/layout/vList4"/>
    <dgm:cxn modelId="{5A15AED6-7C94-4F0C-9EC1-A42AFC38899D}" type="presOf" srcId="{B7DE4EA6-226D-45C3-BDD9-8232A691DDB7}" destId="{98253BDD-E1FC-4BE2-B673-BD70155107CE}" srcOrd="1" destOrd="4" presId="urn:microsoft.com/office/officeart/2005/8/layout/vList4"/>
    <dgm:cxn modelId="{B50888A2-95A4-472E-8EB0-F71191964DFD}" type="presOf" srcId="{A4DD3EF1-0E09-4A5A-A50B-ED7438E5ED03}" destId="{23B70629-AD8E-42E9-9052-CCB3E9C0E02B}" srcOrd="0" destOrd="2" presId="urn:microsoft.com/office/officeart/2005/8/layout/vList4"/>
    <dgm:cxn modelId="{353642EA-CDB1-4C88-AEC3-3E84D8EE37E1}" type="presOf" srcId="{A4DD3EF1-0E09-4A5A-A50B-ED7438E5ED03}" destId="{7ABA80B2-B727-4FCD-B7BB-87E2729E5196}" srcOrd="1" destOrd="2" presId="urn:microsoft.com/office/officeart/2005/8/layout/vList4"/>
    <dgm:cxn modelId="{C4B33B20-9A81-4CEF-B72F-B86981E3BD64}" type="presOf" srcId="{E4EBAFEC-F2E3-41B4-B246-001FC9ED46DB}" destId="{9F4D6235-1C1D-4CCD-A795-B579BD70FAB2}" srcOrd="0" destOrd="0" presId="urn:microsoft.com/office/officeart/2005/8/layout/vList4"/>
    <dgm:cxn modelId="{8E09EE1D-089A-4BFE-9AD6-99DB0CBEE6FA}" srcId="{3915338F-C3A0-4976-AEAB-CEFDB9B0B02A}" destId="{FCAE4277-740B-4B08-8950-79DB5018D532}" srcOrd="0" destOrd="0" parTransId="{63241FE6-8F8E-4201-A4BA-B6D997CC49BB}" sibTransId="{57F2D1EC-CC1A-46B0-8CDF-1C2427B03EA0}"/>
    <dgm:cxn modelId="{7907D654-D586-4598-A852-E5D832295339}" type="presOf" srcId="{9D78A196-AE87-4AFE-BA7D-B62B39C1B9FA}" destId="{7ABA80B2-B727-4FCD-B7BB-87E2729E5196}" srcOrd="1" destOrd="0" presId="urn:microsoft.com/office/officeart/2005/8/layout/vList4"/>
    <dgm:cxn modelId="{82EC602D-F35F-46D0-97C3-1831E5334B0B}" type="presOf" srcId="{9D78A196-AE87-4AFE-BA7D-B62B39C1B9FA}" destId="{23B70629-AD8E-42E9-9052-CCB3E9C0E02B}" srcOrd="0" destOrd="0" presId="urn:microsoft.com/office/officeart/2005/8/layout/vList4"/>
    <dgm:cxn modelId="{4598B263-B8FB-494B-97CB-0F3E0337C56A}" srcId="{E4EBAFEC-F2E3-41B4-B246-001FC9ED46DB}" destId="{9D78A196-AE87-4AFE-BA7D-B62B39C1B9FA}" srcOrd="1" destOrd="0" parTransId="{E8644407-D881-4A0D-BEAC-29FAD5EE569D}" sibTransId="{6DF3CE89-88BE-4C48-B04E-B941B669CE00}"/>
    <dgm:cxn modelId="{41E7E375-725A-4907-9E34-E84AEA446B02}" type="presOf" srcId="{B7DE4EA6-226D-45C3-BDD9-8232A691DDB7}" destId="{A223663E-C4FC-45DD-9F23-155ABDBAEF15}" srcOrd="0" destOrd="4" presId="urn:microsoft.com/office/officeart/2005/8/layout/vList4"/>
    <dgm:cxn modelId="{9A874A1D-E338-449A-8D20-0796C31A7859}" type="presParOf" srcId="{9F4D6235-1C1D-4CCD-A795-B579BD70FAB2}" destId="{6821CABA-AC99-4C9D-8E65-97C142D62E40}" srcOrd="0" destOrd="0" presId="urn:microsoft.com/office/officeart/2005/8/layout/vList4"/>
    <dgm:cxn modelId="{493A3DA9-34D9-431C-B3C8-AE833E98F602}" type="presParOf" srcId="{6821CABA-AC99-4C9D-8E65-97C142D62E40}" destId="{A223663E-C4FC-45DD-9F23-155ABDBAEF15}" srcOrd="0" destOrd="0" presId="urn:microsoft.com/office/officeart/2005/8/layout/vList4"/>
    <dgm:cxn modelId="{42D306D5-CFC7-4621-83AD-69EEE2C9A412}" type="presParOf" srcId="{6821CABA-AC99-4C9D-8E65-97C142D62E40}" destId="{AEB51E35-BD8F-4840-8082-8329241373A8}" srcOrd="1" destOrd="0" presId="urn:microsoft.com/office/officeart/2005/8/layout/vList4"/>
    <dgm:cxn modelId="{3172C234-5C2F-4F71-BA7A-A35EECC38AAC}" type="presParOf" srcId="{6821CABA-AC99-4C9D-8E65-97C142D62E40}" destId="{98253BDD-E1FC-4BE2-B673-BD70155107CE}" srcOrd="2" destOrd="0" presId="urn:microsoft.com/office/officeart/2005/8/layout/vList4"/>
    <dgm:cxn modelId="{30A5DBBD-FBC7-4BCF-8E0E-3BFD536F161E}" type="presParOf" srcId="{9F4D6235-1C1D-4CCD-A795-B579BD70FAB2}" destId="{65B4C38B-CB14-4A1B-8AA6-75B0B59DBB99}" srcOrd="1" destOrd="0" presId="urn:microsoft.com/office/officeart/2005/8/layout/vList4"/>
    <dgm:cxn modelId="{8161CD37-CFB6-4487-906E-CCD54192CF8A}" type="presParOf" srcId="{9F4D6235-1C1D-4CCD-A795-B579BD70FAB2}" destId="{AF475A63-BDE5-4E2E-B66E-99208D63BB77}" srcOrd="2" destOrd="0" presId="urn:microsoft.com/office/officeart/2005/8/layout/vList4"/>
    <dgm:cxn modelId="{6BE8D4D7-5836-4DBA-A445-099473061426}" type="presParOf" srcId="{AF475A63-BDE5-4E2E-B66E-99208D63BB77}" destId="{23B70629-AD8E-42E9-9052-CCB3E9C0E02B}" srcOrd="0" destOrd="0" presId="urn:microsoft.com/office/officeart/2005/8/layout/vList4"/>
    <dgm:cxn modelId="{976EAF3F-CB7F-4307-9750-A6298D8CF5B5}" type="presParOf" srcId="{AF475A63-BDE5-4E2E-B66E-99208D63BB77}" destId="{5E79C670-8EAD-45B9-B435-28A5B3BB8103}" srcOrd="1" destOrd="0" presId="urn:microsoft.com/office/officeart/2005/8/layout/vList4"/>
    <dgm:cxn modelId="{1F6C0562-C64E-4E0B-9272-F02DB7D253FC}" type="presParOf" srcId="{AF475A63-BDE5-4E2E-B66E-99208D63BB77}" destId="{7ABA80B2-B727-4FCD-B7BB-87E2729E5196}" srcOrd="2" destOrd="0" presId="urn:microsoft.com/office/officeart/2005/8/layout/vList4"/>
    <dgm:cxn modelId="{EF70A9C1-D167-47EB-AF2E-36FE845BF603}" type="presParOf" srcId="{9F4D6235-1C1D-4CCD-A795-B579BD70FAB2}" destId="{CD11FD3E-22E5-4141-866A-7ECA6D298F9C}" srcOrd="3" destOrd="0" presId="urn:microsoft.com/office/officeart/2005/8/layout/vList4"/>
    <dgm:cxn modelId="{C03CA3C0-87D4-47B1-B232-820986C11656}" type="presParOf" srcId="{9F4D6235-1C1D-4CCD-A795-B579BD70FAB2}" destId="{F7190E2E-7A57-47A4-BF99-96773F172E54}" srcOrd="4" destOrd="0" presId="urn:microsoft.com/office/officeart/2005/8/layout/vList4"/>
    <dgm:cxn modelId="{708087D6-64D2-41F6-8C53-95FC033479F2}" type="presParOf" srcId="{F7190E2E-7A57-47A4-BF99-96773F172E54}" destId="{F5667E6E-3F7C-47C8-9820-3390B6BD5B54}" srcOrd="0" destOrd="0" presId="urn:microsoft.com/office/officeart/2005/8/layout/vList4"/>
    <dgm:cxn modelId="{A988B952-42AC-4808-AE20-D6D645A10B7E}" type="presParOf" srcId="{F7190E2E-7A57-47A4-BF99-96773F172E54}" destId="{980D2994-CF54-488D-B757-0897DA232962}" srcOrd="1" destOrd="0" presId="urn:microsoft.com/office/officeart/2005/8/layout/vList4"/>
    <dgm:cxn modelId="{48C98EEF-92F7-4D3B-85C7-C8D084F93FC5}" type="presParOf" srcId="{F7190E2E-7A57-47A4-BF99-96773F172E54}" destId="{7B19F92C-7FF5-4339-AE02-35A0D1E257F9}"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25F061-DA8C-40FD-89F4-E9F6254528DD}">
      <dsp:nvSpPr>
        <dsp:cNvPr id="0" name=""/>
        <dsp:cNvSpPr/>
      </dsp:nvSpPr>
      <dsp:spPr>
        <a:xfrm>
          <a:off x="665480" y="0"/>
          <a:ext cx="7542106" cy="279682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57AE51-9607-4B36-ABBB-439388A71413}">
      <dsp:nvSpPr>
        <dsp:cNvPr id="0" name=""/>
        <dsp:cNvSpPr/>
      </dsp:nvSpPr>
      <dsp:spPr>
        <a:xfrm>
          <a:off x="2437" y="839046"/>
          <a:ext cx="1418910" cy="11187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GB" sz="1200" kern="1200" dirty="0" smtClean="0"/>
            <a:t>Perform EDA on dataset</a:t>
          </a:r>
          <a:endParaRPr lang="en-GB" sz="1200" kern="1200" dirty="0"/>
        </a:p>
      </dsp:txBody>
      <dsp:txXfrm>
        <a:off x="57049" y="893658"/>
        <a:ext cx="1309686" cy="1009504"/>
      </dsp:txXfrm>
    </dsp:sp>
    <dsp:sp modelId="{659C4629-CD0C-4114-AA1E-1F9B4B2F6A72}">
      <dsp:nvSpPr>
        <dsp:cNvPr id="0" name=""/>
        <dsp:cNvSpPr/>
      </dsp:nvSpPr>
      <dsp:spPr>
        <a:xfrm>
          <a:off x="1492293" y="839046"/>
          <a:ext cx="1418910" cy="11187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GB" sz="1200" kern="1200" dirty="0" smtClean="0"/>
            <a:t>Calculate the number of launches at each site</a:t>
          </a:r>
          <a:endParaRPr lang="en-GB" sz="1200" kern="1200" dirty="0"/>
        </a:p>
      </dsp:txBody>
      <dsp:txXfrm>
        <a:off x="1546905" y="893658"/>
        <a:ext cx="1309686" cy="1009504"/>
      </dsp:txXfrm>
    </dsp:sp>
    <dsp:sp modelId="{56E173FF-BEDD-4E0F-BB39-BA620767B739}">
      <dsp:nvSpPr>
        <dsp:cNvPr id="0" name=""/>
        <dsp:cNvSpPr/>
      </dsp:nvSpPr>
      <dsp:spPr>
        <a:xfrm>
          <a:off x="2982149" y="839046"/>
          <a:ext cx="1418910" cy="11187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GB" sz="1200" kern="1200" dirty="0" smtClean="0"/>
            <a:t>Calculate the number and occurrence of each orbit</a:t>
          </a:r>
          <a:endParaRPr lang="en-GB" sz="1200" kern="1200" dirty="0"/>
        </a:p>
      </dsp:txBody>
      <dsp:txXfrm>
        <a:off x="3036761" y="893658"/>
        <a:ext cx="1309686" cy="1009504"/>
      </dsp:txXfrm>
    </dsp:sp>
    <dsp:sp modelId="{2E34C10B-99FA-4F30-A9A9-B1B23E8DF941}">
      <dsp:nvSpPr>
        <dsp:cNvPr id="0" name=""/>
        <dsp:cNvSpPr/>
      </dsp:nvSpPr>
      <dsp:spPr>
        <a:xfrm>
          <a:off x="4472006" y="839046"/>
          <a:ext cx="1418910" cy="11187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GB" sz="1200" kern="1200" dirty="0" smtClean="0"/>
            <a:t>Create a landing outcome label from Outcome column</a:t>
          </a:r>
          <a:endParaRPr lang="en-GB" sz="1200" kern="1200" dirty="0"/>
        </a:p>
      </dsp:txBody>
      <dsp:txXfrm>
        <a:off x="4526618" y="893658"/>
        <a:ext cx="1309686" cy="1009504"/>
      </dsp:txXfrm>
    </dsp:sp>
    <dsp:sp modelId="{1442A6B1-5FCB-4F10-8B2A-7DDA231091C6}">
      <dsp:nvSpPr>
        <dsp:cNvPr id="0" name=""/>
        <dsp:cNvSpPr/>
      </dsp:nvSpPr>
      <dsp:spPr>
        <a:xfrm>
          <a:off x="5961862" y="839046"/>
          <a:ext cx="1418910" cy="11187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Create a Class variable with successful landing is assigned to 1 and unsuccessful to 0</a:t>
          </a:r>
          <a:endParaRPr lang="en-GB" sz="1200" kern="1200" dirty="0"/>
        </a:p>
      </dsp:txBody>
      <dsp:txXfrm>
        <a:off x="6016474" y="893658"/>
        <a:ext cx="1309686" cy="1009504"/>
      </dsp:txXfrm>
    </dsp:sp>
    <dsp:sp modelId="{EE4EFBD9-C353-4310-B579-7B6692042FF3}">
      <dsp:nvSpPr>
        <dsp:cNvPr id="0" name=""/>
        <dsp:cNvSpPr/>
      </dsp:nvSpPr>
      <dsp:spPr>
        <a:xfrm>
          <a:off x="7451719" y="839046"/>
          <a:ext cx="1418910" cy="11187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GB" sz="1200" kern="1200" dirty="0" smtClean="0"/>
            <a:t>Export dataset as .CSV</a:t>
          </a:r>
          <a:endParaRPr lang="en-GB" sz="1200" kern="1200" dirty="0"/>
        </a:p>
      </dsp:txBody>
      <dsp:txXfrm>
        <a:off x="7506331" y="893658"/>
        <a:ext cx="1309686" cy="10095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23663E-C4FC-45DD-9F23-155ABDBAEF15}">
      <dsp:nvSpPr>
        <dsp:cNvPr id="0" name=""/>
        <dsp:cNvSpPr/>
      </dsp:nvSpPr>
      <dsp:spPr>
        <a:xfrm>
          <a:off x="0" y="0"/>
          <a:ext cx="8128000" cy="1693333"/>
        </a:xfrm>
        <a:prstGeom prst="roundRect">
          <a:avLst>
            <a:gd name="adj" fmla="val 10000"/>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Building Model</a:t>
          </a:r>
          <a:endParaRPr lang="en-GB" sz="1800" kern="1200" dirty="0"/>
        </a:p>
        <a:p>
          <a:pPr marL="114300" lvl="1" indent="-114300" algn="l" defTabSz="622300">
            <a:lnSpc>
              <a:spcPct val="90000"/>
            </a:lnSpc>
            <a:spcBef>
              <a:spcPct val="0"/>
            </a:spcBef>
            <a:spcAft>
              <a:spcPct val="15000"/>
            </a:spcAft>
            <a:buChar char="••"/>
          </a:pPr>
          <a:r>
            <a:rPr lang="en-GB" sz="1400" kern="1200" dirty="0" smtClean="0"/>
            <a:t>Load our dataset into </a:t>
          </a:r>
          <a:r>
            <a:rPr lang="en-GB" sz="1400" kern="1200" dirty="0" err="1" smtClean="0"/>
            <a:t>NumPy</a:t>
          </a:r>
          <a:r>
            <a:rPr lang="en-GB" sz="1400" kern="1200" dirty="0" smtClean="0"/>
            <a:t> and Pandas</a:t>
          </a:r>
          <a:endParaRPr lang="en-GB" sz="1400" kern="1200" dirty="0"/>
        </a:p>
        <a:p>
          <a:pPr marL="114300" lvl="1" indent="-114300" algn="l" defTabSz="622300">
            <a:lnSpc>
              <a:spcPct val="90000"/>
            </a:lnSpc>
            <a:spcBef>
              <a:spcPct val="0"/>
            </a:spcBef>
            <a:spcAft>
              <a:spcPct val="15000"/>
            </a:spcAft>
            <a:buChar char="••"/>
          </a:pPr>
          <a:r>
            <a:rPr lang="en-GB" sz="1400" kern="1200" dirty="0" smtClean="0"/>
            <a:t>Split our data into training and test data sets</a:t>
          </a:r>
          <a:endParaRPr lang="en-GB" sz="1400" kern="1200" dirty="0"/>
        </a:p>
        <a:p>
          <a:pPr marL="114300" lvl="1" indent="-114300" algn="l" defTabSz="622300">
            <a:lnSpc>
              <a:spcPct val="90000"/>
            </a:lnSpc>
            <a:spcBef>
              <a:spcPct val="0"/>
            </a:spcBef>
            <a:spcAft>
              <a:spcPct val="15000"/>
            </a:spcAft>
            <a:buChar char="••"/>
          </a:pPr>
          <a:r>
            <a:rPr lang="en-US" sz="1400" kern="1200" dirty="0" smtClean="0"/>
            <a:t>Normalize the data</a:t>
          </a:r>
          <a:endParaRPr lang="en-GB" sz="1400" kern="1200" dirty="0"/>
        </a:p>
        <a:p>
          <a:pPr marL="114300" lvl="1" indent="-114300" algn="l" defTabSz="622300">
            <a:lnSpc>
              <a:spcPct val="90000"/>
            </a:lnSpc>
            <a:spcBef>
              <a:spcPct val="0"/>
            </a:spcBef>
            <a:spcAft>
              <a:spcPct val="15000"/>
            </a:spcAft>
            <a:buChar char="••"/>
          </a:pPr>
          <a:r>
            <a:rPr lang="en-GB" sz="1400" kern="1200" dirty="0" smtClean="0"/>
            <a:t>Set our parameters and algorithms to </a:t>
          </a:r>
          <a:r>
            <a:rPr lang="en-GB" sz="1400" kern="1200" dirty="0" err="1" smtClean="0"/>
            <a:t>GridSearchCV</a:t>
          </a:r>
          <a:r>
            <a:rPr lang="en-GB" sz="1400" kern="1200" dirty="0" smtClean="0"/>
            <a:t> for our ML Models</a:t>
          </a:r>
          <a:endParaRPr lang="en-GB" sz="1400" kern="1200" dirty="0"/>
        </a:p>
        <a:p>
          <a:pPr marL="114300" lvl="1" indent="-114300" algn="l" defTabSz="622300">
            <a:lnSpc>
              <a:spcPct val="90000"/>
            </a:lnSpc>
            <a:spcBef>
              <a:spcPct val="0"/>
            </a:spcBef>
            <a:spcAft>
              <a:spcPct val="15000"/>
            </a:spcAft>
            <a:buChar char="••"/>
          </a:pPr>
          <a:r>
            <a:rPr lang="en-GB" sz="1400" kern="1200" dirty="0" smtClean="0"/>
            <a:t>Fit our datasets into the </a:t>
          </a:r>
          <a:r>
            <a:rPr lang="en-GB" sz="1400" kern="1200" dirty="0" err="1" smtClean="0"/>
            <a:t>GridSearchCV</a:t>
          </a:r>
          <a:r>
            <a:rPr lang="en-GB" sz="1400" kern="1200" dirty="0" smtClean="0"/>
            <a:t> objects and train our dataset.</a:t>
          </a:r>
          <a:endParaRPr lang="en-GB" sz="1400" kern="1200" dirty="0"/>
        </a:p>
      </dsp:txBody>
      <dsp:txXfrm>
        <a:off x="1794933" y="0"/>
        <a:ext cx="6333066" cy="1693333"/>
      </dsp:txXfrm>
    </dsp:sp>
    <dsp:sp modelId="{AEB51E35-BD8F-4840-8082-8329241373A8}">
      <dsp:nvSpPr>
        <dsp:cNvPr id="0" name=""/>
        <dsp:cNvSpPr/>
      </dsp:nvSpPr>
      <dsp:spPr>
        <a:xfrm>
          <a:off x="304802" y="368035"/>
          <a:ext cx="1354661" cy="957261"/>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B70629-AD8E-42E9-9052-CCB3E9C0E02B}">
      <dsp:nvSpPr>
        <dsp:cNvPr id="0" name=""/>
        <dsp:cNvSpPr/>
      </dsp:nvSpPr>
      <dsp:spPr>
        <a:xfrm>
          <a:off x="0" y="1862666"/>
          <a:ext cx="8128000" cy="1693333"/>
        </a:xfrm>
        <a:prstGeom prst="roundRect">
          <a:avLst>
            <a:gd name="adj" fmla="val 10000"/>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Evaluating the Model</a:t>
          </a:r>
          <a:endParaRPr lang="en-GB" sz="1800" kern="1200" dirty="0"/>
        </a:p>
        <a:p>
          <a:pPr marL="114300" lvl="1" indent="-114300" algn="l" defTabSz="622300">
            <a:lnSpc>
              <a:spcPct val="90000"/>
            </a:lnSpc>
            <a:spcBef>
              <a:spcPct val="0"/>
            </a:spcBef>
            <a:spcAft>
              <a:spcPct val="15000"/>
            </a:spcAft>
            <a:buChar char="••"/>
          </a:pPr>
          <a:r>
            <a:rPr lang="en-GB" sz="1400" kern="1200" dirty="0" smtClean="0"/>
            <a:t>Check the accuracy for each model</a:t>
          </a:r>
          <a:endParaRPr lang="en-GB" sz="1400" kern="1200" dirty="0"/>
        </a:p>
        <a:p>
          <a:pPr marL="114300" lvl="1" indent="-114300" algn="l" defTabSz="622300">
            <a:lnSpc>
              <a:spcPct val="90000"/>
            </a:lnSpc>
            <a:spcBef>
              <a:spcPct val="0"/>
            </a:spcBef>
            <a:spcAft>
              <a:spcPct val="15000"/>
            </a:spcAft>
            <a:buChar char="••"/>
          </a:pPr>
          <a:r>
            <a:rPr lang="en-GB" sz="1400" kern="1200" dirty="0" smtClean="0"/>
            <a:t>Get optimized </a:t>
          </a:r>
          <a:r>
            <a:rPr lang="en-GB" sz="1400" kern="1200" dirty="0" err="1" smtClean="0"/>
            <a:t>hyperparameters</a:t>
          </a:r>
          <a:r>
            <a:rPr lang="en-GB" sz="1400" kern="1200" dirty="0" smtClean="0"/>
            <a:t> for each type of algorithms</a:t>
          </a:r>
          <a:endParaRPr lang="en-GB" sz="1400" kern="1200" dirty="0"/>
        </a:p>
        <a:p>
          <a:pPr marL="114300" lvl="1" indent="-114300" algn="l" defTabSz="622300">
            <a:lnSpc>
              <a:spcPct val="90000"/>
            </a:lnSpc>
            <a:spcBef>
              <a:spcPct val="0"/>
            </a:spcBef>
            <a:spcAft>
              <a:spcPct val="15000"/>
            </a:spcAft>
            <a:buChar char="••"/>
          </a:pPr>
          <a:r>
            <a:rPr lang="en-US" sz="1400" kern="1200" dirty="0" smtClean="0"/>
            <a:t>Plot confusion Matrix to check the performance of the model </a:t>
          </a:r>
          <a:endParaRPr lang="en-GB" sz="1400" kern="1200" dirty="0"/>
        </a:p>
      </dsp:txBody>
      <dsp:txXfrm>
        <a:off x="1794933" y="1862666"/>
        <a:ext cx="6333066" cy="1693333"/>
      </dsp:txXfrm>
    </dsp:sp>
    <dsp:sp modelId="{5E79C670-8EAD-45B9-B435-28A5B3BB8103}">
      <dsp:nvSpPr>
        <dsp:cNvPr id="0" name=""/>
        <dsp:cNvSpPr/>
      </dsp:nvSpPr>
      <dsp:spPr>
        <a:xfrm>
          <a:off x="169333" y="2032000"/>
          <a:ext cx="1625600" cy="1354666"/>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667E6E-3F7C-47C8-9820-3390B6BD5B54}">
      <dsp:nvSpPr>
        <dsp:cNvPr id="0" name=""/>
        <dsp:cNvSpPr/>
      </dsp:nvSpPr>
      <dsp:spPr>
        <a:xfrm>
          <a:off x="0" y="3725333"/>
          <a:ext cx="8128000" cy="1693333"/>
        </a:xfrm>
        <a:prstGeom prst="roundRect">
          <a:avLst>
            <a:gd name="adj" fmla="val 10000"/>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Find the best performing classification model</a:t>
          </a:r>
          <a:endParaRPr lang="en-GB" sz="1800" kern="1200" dirty="0"/>
        </a:p>
        <a:p>
          <a:pPr marL="114300" lvl="1" indent="-114300" algn="l" defTabSz="622300">
            <a:lnSpc>
              <a:spcPct val="90000"/>
            </a:lnSpc>
            <a:spcBef>
              <a:spcPct val="0"/>
            </a:spcBef>
            <a:spcAft>
              <a:spcPct val="15000"/>
            </a:spcAft>
            <a:buChar char="••"/>
          </a:pPr>
          <a:r>
            <a:rPr lang="en-US" sz="1400" kern="1200" dirty="0" smtClean="0"/>
            <a:t>The model with best accuracy score is the best performing model</a:t>
          </a:r>
          <a:endParaRPr lang="en-GB" sz="1400" kern="1200" dirty="0"/>
        </a:p>
        <a:p>
          <a:pPr marL="114300" lvl="1" indent="-114300" algn="l" defTabSz="622300">
            <a:lnSpc>
              <a:spcPct val="90000"/>
            </a:lnSpc>
            <a:spcBef>
              <a:spcPct val="0"/>
            </a:spcBef>
            <a:spcAft>
              <a:spcPct val="15000"/>
            </a:spcAft>
            <a:buChar char="••"/>
          </a:pPr>
          <a:r>
            <a:rPr lang="en-US" sz="1400" kern="1200" dirty="0" smtClean="0"/>
            <a:t>For our study, Tree model was found best classification model</a:t>
          </a:r>
          <a:endParaRPr lang="en-GB" sz="1400" kern="1200" dirty="0"/>
        </a:p>
      </dsp:txBody>
      <dsp:txXfrm>
        <a:off x="1794933" y="3725333"/>
        <a:ext cx="6333066" cy="1693333"/>
      </dsp:txXfrm>
    </dsp:sp>
    <dsp:sp modelId="{980D2994-CF54-488D-B757-0897DA232962}">
      <dsp:nvSpPr>
        <dsp:cNvPr id="0" name=""/>
        <dsp:cNvSpPr/>
      </dsp:nvSpPr>
      <dsp:spPr>
        <a:xfrm>
          <a:off x="169333" y="3894666"/>
          <a:ext cx="1625600" cy="1354666"/>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5/20/2022</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5/20/2022</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5/20/2022</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5/20/2022</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5/20/2022</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5/20/2022</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5/20/2022</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5/20/2022</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5/20/2022</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5/20/2022</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5/20/2022</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Mith1201/Spacex_project/blob/master/Exploring%20and%20preparing%20Data.ipynb"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Mith1201/Spacex_project/blob/master/EDA%20with%20SQL%20Lab.ipynb"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Mith1201/Spacex_project/blob/master/Visual%20Analytics%20of%20Launch%20sites.ipynb"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ith1201/Spacex_project/blob/master/Spacex_Interactive%20dashboard.ipynb" TargetMode="External"/><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s://github.com/Mith1201/Spacex_project/blob/master/Predictive_analysis_spacex.ipynb" TargetMode="Externa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arget="../media/image50.jpeg" Type="http://schemas.openxmlformats.org/officeDocument/2006/relationships/image"/><Relationship Id="rId2" Target="../media/image49.jpg" Type="http://schemas.openxmlformats.org/officeDocument/2006/relationships/image"/><Relationship Id="rId1" Target="../slideLayouts/slideLayout1.xml" Type="http://schemas.openxmlformats.org/officeDocument/2006/relationships/slideLayout"/></Relationships>
</file>

<file path=ppt/slides/_rels/slide35.xml.rels><?xml version="1.0" encoding="UTF-8" standalone="yes" ?><Relationships xmlns="http://schemas.openxmlformats.org/package/2006/relationships"><Relationship Id="rId3" Target="../media/image51.jpeg" Type="http://schemas.openxmlformats.org/officeDocument/2006/relationships/image"/><Relationship Id="rId2" Target="../media/image49.jpg" Type="http://schemas.openxmlformats.org/officeDocument/2006/relationships/image"/><Relationship Id="rId1" Target="../slideLayouts/slideLayout4.xml" Type="http://schemas.openxmlformats.org/officeDocument/2006/relationships/slideLayout"/><Relationship Id="rId6" Target="../media/image54.jpeg" Type="http://schemas.openxmlformats.org/officeDocument/2006/relationships/image"/><Relationship Id="rId5" Target="../media/image53.jpeg" Type="http://schemas.openxmlformats.org/officeDocument/2006/relationships/image"/><Relationship Id="rId4" Target="../media/image52.jpeg" Type="http://schemas.openxmlformats.org/officeDocument/2006/relationships/image"/></Relationships>
</file>

<file path=ppt/slides/_rels/slide36.xml.rels><?xml version="1.0" encoding="UTF-8" standalone="yes" ?><Relationships xmlns="http://schemas.openxmlformats.org/package/2006/relationships"><Relationship Id="rId3" Target="../media/image55.jpeg" Type="http://schemas.openxmlformats.org/officeDocument/2006/relationships/image"/><Relationship Id="rId2" Target="../media/image49.jpg" Type="http://schemas.openxmlformats.org/officeDocument/2006/relationships/image"/><Relationship Id="rId1" Target="../slideLayouts/slideLayout1.xml" Type="http://schemas.openxmlformats.org/officeDocument/2006/relationships/slideLayout"/><Relationship Id="rId4" Target="../media/image56.jpeg" Type="http://schemas.openxmlformats.org/officeDocument/2006/relationships/image"/></Relationships>
</file>

<file path=ppt/slides/_rels/slide3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arget="../media/image12.jpeg" Type="http://schemas.openxmlformats.org/officeDocument/2006/relationships/image"/><Relationship Id="rId13" Target="../media/image17.jpeg" Type="http://schemas.openxmlformats.org/officeDocument/2006/relationships/image"/><Relationship Id="rId3" Target="../media/image7.png" Type="http://schemas.openxmlformats.org/officeDocument/2006/relationships/image"/><Relationship Id="rId7" Target="../media/image11.jpeg" Type="http://schemas.openxmlformats.org/officeDocument/2006/relationships/image"/><Relationship Id="rId12" Target="../media/image16.png" Type="http://schemas.openxmlformats.org/officeDocument/2006/relationships/image"/><Relationship Id="rId2" Target="https://github.com/Mith1201/Spacex_project/blob/master/Data%20Collection%20API%20Lab.ipynb" TargetMode="External" Type="http://schemas.openxmlformats.org/officeDocument/2006/relationships/hyperlink"/><Relationship Id="rId1" Target="../slideLayouts/slideLayout1.xml" Type="http://schemas.openxmlformats.org/officeDocument/2006/relationships/slideLayout"/><Relationship Id="rId6" Target="../media/image10.jpeg" Type="http://schemas.openxmlformats.org/officeDocument/2006/relationships/image"/><Relationship Id="rId11" Target="../media/image15.png" Type="http://schemas.openxmlformats.org/officeDocument/2006/relationships/image"/><Relationship Id="rId5" Target="../media/image9.png" Type="http://schemas.openxmlformats.org/officeDocument/2006/relationships/image"/><Relationship Id="rId10" Target="../media/image14.png" Type="http://schemas.openxmlformats.org/officeDocument/2006/relationships/image"/><Relationship Id="rId4" Target="../media/image8.jpeg" Type="http://schemas.openxmlformats.org/officeDocument/2006/relationships/image"/><Relationship Id="rId9" Target="../media/image13.jpeg" Type="http://schemas.openxmlformats.org/officeDocument/2006/relationships/image"/></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github.com/Mith1201/Spacex_project/blob/master/Data%20Collection%20with%20webscrapping.ipynb" TargetMode="External"/><Relationship Id="rId7" Type="http://schemas.openxmlformats.org/officeDocument/2006/relationships/image" Target="../media/image21.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Mith1201/Spacex_project/blob/master/data_wrangling_first%20stage%20landing%20prediction.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smtClean="0">
                <a:solidFill>
                  <a:schemeClr val="bg2"/>
                </a:solidFill>
                <a:latin typeface="Abadi"/>
                <a:ea typeface="SF Pro" pitchFamily="2" charset="0"/>
                <a:cs typeface="SF Pro" pitchFamily="2" charset="0"/>
              </a:rPr>
              <a:t>Mithun</a:t>
            </a:r>
            <a:r>
              <a:rPr lang="en-US" dirty="0" smtClean="0">
                <a:solidFill>
                  <a:schemeClr val="bg2"/>
                </a:solidFill>
                <a:latin typeface="Abadi"/>
                <a:ea typeface="SF Pro" pitchFamily="2" charset="0"/>
                <a:cs typeface="SF Pro" pitchFamily="2" charset="0"/>
              </a:rPr>
              <a:t> </a:t>
            </a:r>
            <a:r>
              <a:rPr lang="en-US" dirty="0" err="1" smtClean="0">
                <a:solidFill>
                  <a:schemeClr val="bg2"/>
                </a:solidFill>
                <a:latin typeface="Abadi"/>
                <a:ea typeface="SF Pro" pitchFamily="2" charset="0"/>
                <a:cs typeface="SF Pro" pitchFamily="2" charset="0"/>
              </a:rPr>
              <a:t>Nagesh</a:t>
            </a:r>
            <a:r>
              <a:rPr lang="en-US" dirty="0" smtClean="0">
                <a:solidFill>
                  <a:schemeClr val="bg2"/>
                </a:solidFill>
                <a:latin typeface="Abadi"/>
                <a:ea typeface="SF Pro" pitchFamily="2" charset="0"/>
                <a:cs typeface="SF Pro" pitchFamily="2" charset="0"/>
              </a:rPr>
              <a:t> </a:t>
            </a:r>
            <a:r>
              <a:rPr lang="en-US" dirty="0" err="1" smtClean="0">
                <a:solidFill>
                  <a:schemeClr val="bg2"/>
                </a:solidFill>
                <a:latin typeface="Abadi"/>
                <a:ea typeface="SF Pro" pitchFamily="2" charset="0"/>
                <a:cs typeface="SF Pro" pitchFamily="2" charset="0"/>
              </a:rPr>
              <a:t>Shet</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18/04/2022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8000">
              <a:schemeClr val="accent1">
                <a:tint val="66000"/>
                <a:satMod val="160000"/>
              </a:schemeClr>
            </a:gs>
            <a:gs pos="27000">
              <a:schemeClr val="accent1">
                <a:tint val="44500"/>
                <a:satMod val="160000"/>
                <a:alpha val="75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5043768" cy="4913842"/>
          </a:xfrm>
          <a:prstGeom prst="rect">
            <a:avLst/>
          </a:prstGeom>
        </p:spPr>
        <p:txBody>
          <a:bodyPr lIns="91440" tIns="45720" rIns="91440" bIns="45720" anchor="t"/>
          <a:lstStyle/>
          <a:p>
            <a:r>
              <a:rPr lang="en-US" sz="2400" dirty="0" smtClean="0"/>
              <a:t>Scatter Graphs used for:</a:t>
            </a:r>
            <a:endParaRPr lang="en-GB" sz="2400" dirty="0"/>
          </a:p>
          <a:p>
            <a:pPr lvl="1"/>
            <a:r>
              <a:rPr lang="en-GB" sz="1800" dirty="0">
                <a:latin typeface="Arial" pitchFamily="34" charset="0"/>
                <a:cs typeface="Arial" pitchFamily="34" charset="0"/>
              </a:rPr>
              <a:t>Flight Number VS. Payload Mass</a:t>
            </a:r>
          </a:p>
          <a:p>
            <a:pPr lvl="1"/>
            <a:r>
              <a:rPr lang="en-GB" sz="1800" dirty="0">
                <a:latin typeface="Arial" pitchFamily="34" charset="0"/>
                <a:cs typeface="Arial" pitchFamily="34" charset="0"/>
              </a:rPr>
              <a:t>Flight Number VS. Launch Site</a:t>
            </a:r>
          </a:p>
          <a:p>
            <a:pPr lvl="1"/>
            <a:r>
              <a:rPr lang="en-GB" sz="1800" dirty="0">
                <a:latin typeface="Arial" pitchFamily="34" charset="0"/>
                <a:cs typeface="Arial" pitchFamily="34" charset="0"/>
              </a:rPr>
              <a:t>Payload VS. Launch Site</a:t>
            </a:r>
          </a:p>
          <a:p>
            <a:pPr lvl="1"/>
            <a:r>
              <a:rPr lang="en-GB" sz="1800" dirty="0">
                <a:latin typeface="Arial" pitchFamily="34" charset="0"/>
                <a:cs typeface="Arial" pitchFamily="34" charset="0"/>
              </a:rPr>
              <a:t>Orbit VS. Flight Number</a:t>
            </a:r>
          </a:p>
          <a:p>
            <a:pPr lvl="1"/>
            <a:r>
              <a:rPr lang="en-GB" sz="1800" dirty="0">
                <a:latin typeface="Arial" pitchFamily="34" charset="0"/>
                <a:cs typeface="Arial" pitchFamily="34" charset="0"/>
              </a:rPr>
              <a:t>Payload VS. Orbit Type</a:t>
            </a:r>
          </a:p>
          <a:p>
            <a:pPr lvl="1"/>
            <a:r>
              <a:rPr lang="en-GB" sz="1800" dirty="0">
                <a:latin typeface="Arial" pitchFamily="34" charset="0"/>
                <a:cs typeface="Arial" pitchFamily="34" charset="0"/>
              </a:rPr>
              <a:t>Orbit VS. Payload </a:t>
            </a:r>
            <a:r>
              <a:rPr lang="en-GB" sz="1800" dirty="0" smtClean="0">
                <a:latin typeface="Arial" pitchFamily="34" charset="0"/>
                <a:cs typeface="Arial" pitchFamily="34" charset="0"/>
              </a:rPr>
              <a:t>Mass</a:t>
            </a:r>
          </a:p>
          <a:p>
            <a:pPr lvl="1"/>
            <a:r>
              <a:rPr lang="en-US" sz="2000" dirty="0"/>
              <a:t>Scatter plots are used to determine the correlation between different variables.</a:t>
            </a:r>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6027811" y="1825625"/>
            <a:ext cx="5043768" cy="491384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Bar Graph used for:</a:t>
            </a:r>
          </a:p>
          <a:p>
            <a:pPr lvl="1"/>
            <a:r>
              <a:rPr lang="en-US" sz="1800" dirty="0">
                <a:latin typeface="Arial" pitchFamily="34" charset="0"/>
                <a:cs typeface="Arial" pitchFamily="34" charset="0"/>
              </a:rPr>
              <a:t>Mean Success Rate </a:t>
            </a:r>
            <a:r>
              <a:rPr lang="en-US" sz="1800" dirty="0" smtClean="0">
                <a:latin typeface="Arial" pitchFamily="34" charset="0"/>
                <a:cs typeface="Arial" pitchFamily="34" charset="0"/>
              </a:rPr>
              <a:t>VS Orbit</a:t>
            </a:r>
          </a:p>
          <a:p>
            <a:pPr lvl="1"/>
            <a:r>
              <a:rPr lang="en-US" sz="2000" dirty="0"/>
              <a:t>Bar graph gives a good comparison between different categories. Highest success rate was found in ESL1,GEO,HEO and SSO</a:t>
            </a:r>
            <a:r>
              <a:rPr lang="en-US" sz="2000" dirty="0" smtClean="0"/>
              <a:t>.</a:t>
            </a:r>
            <a:endParaRPr lang="en-US" dirty="0" smtClean="0"/>
          </a:p>
          <a:p>
            <a:r>
              <a:rPr lang="en-US" sz="2400" dirty="0"/>
              <a:t>Line Graph used for:</a:t>
            </a:r>
          </a:p>
          <a:p>
            <a:pPr lvl="1"/>
            <a:r>
              <a:rPr lang="en-US" sz="2000" dirty="0"/>
              <a:t>Success Rate VS Year</a:t>
            </a:r>
            <a:endParaRPr lang="en-GB" sz="2000" dirty="0"/>
          </a:p>
          <a:p>
            <a:pPr lvl="1"/>
            <a:r>
              <a:rPr lang="en-US" sz="2000" dirty="0"/>
              <a:t>Line graph gives trends of variables over the period of time and also good </a:t>
            </a:r>
            <a:r>
              <a:rPr lang="en-US" sz="2000" dirty="0" err="1"/>
              <a:t>vizualization</a:t>
            </a:r>
            <a:r>
              <a:rPr lang="en-US" sz="2000" dirty="0"/>
              <a:t> for </a:t>
            </a:r>
            <a:r>
              <a:rPr lang="en-US" sz="2000" dirty="0" smtClean="0"/>
              <a:t>predictions</a:t>
            </a:r>
          </a:p>
          <a:p>
            <a:pPr lvl="1"/>
            <a:r>
              <a:rPr lang="en-US" sz="2000" dirty="0"/>
              <a:t>Its clearly seen the success rate has improved over the years from time of its inception.</a:t>
            </a:r>
          </a:p>
        </p:txBody>
      </p:sp>
      <p:sp>
        <p:nvSpPr>
          <p:cNvPr id="2" name="TextBox 1"/>
          <p:cNvSpPr txBox="1"/>
          <p:nvPr/>
        </p:nvSpPr>
        <p:spPr>
          <a:xfrm>
            <a:off x="1128889" y="6025573"/>
            <a:ext cx="3375378" cy="369332"/>
          </a:xfrm>
          <a:prstGeom prst="rect">
            <a:avLst/>
          </a:prstGeom>
          <a:noFill/>
        </p:spPr>
        <p:txBody>
          <a:bodyPr wrap="square" rtlCol="0">
            <a:spAutoFit/>
          </a:bodyPr>
          <a:lstStyle/>
          <a:p>
            <a:r>
              <a:rPr lang="en-US" dirty="0" err="1" smtClean="0">
                <a:hlinkClick r:id="rId2"/>
              </a:rPr>
              <a:t>Github</a:t>
            </a:r>
            <a:r>
              <a:rPr lang="en-US" dirty="0" smtClean="0">
                <a:hlinkClick r:id="rId2"/>
              </a:rPr>
              <a:t> </a:t>
            </a:r>
            <a:r>
              <a:rPr lang="en-US" dirty="0" err="1" smtClean="0">
                <a:hlinkClick r:id="rId2"/>
              </a:rPr>
              <a:t>Url</a:t>
            </a:r>
            <a:r>
              <a:rPr lang="en-US" dirty="0" smtClean="0">
                <a:hlinkClick r:id="rId2"/>
              </a:rPr>
              <a:t> for Notebook </a:t>
            </a:r>
            <a:endParaRPr lang="en-GB" dirty="0"/>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8000">
              <a:schemeClr val="accent1">
                <a:tint val="66000"/>
                <a:satMod val="160000"/>
              </a:schemeClr>
            </a:gs>
            <a:gs pos="27000">
              <a:schemeClr val="accent1">
                <a:tint val="44500"/>
                <a:satMod val="160000"/>
                <a:alpha val="75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530579" y="1298570"/>
            <a:ext cx="11176000" cy="5446540"/>
          </a:xfrm>
          <a:prstGeom prst="rect">
            <a:avLst/>
          </a:prstGeom>
        </p:spPr>
        <p:txBody>
          <a:bodyPr lIns="91440" tIns="45720" rIns="91440" bIns="45720" anchor="t"/>
          <a:lstStyle/>
          <a:p>
            <a:pPr>
              <a:lnSpc>
                <a:spcPct val="100000"/>
              </a:lnSpc>
              <a:spcBef>
                <a:spcPts val="1400"/>
              </a:spcBef>
            </a:pPr>
            <a:r>
              <a:rPr lang="en-US" sz="1600" dirty="0" smtClean="0"/>
              <a:t>Created service credentials to access database in </a:t>
            </a:r>
            <a:r>
              <a:rPr lang="en-US" sz="1600" dirty="0" err="1" smtClean="0"/>
              <a:t>jupyter</a:t>
            </a:r>
            <a:r>
              <a:rPr lang="en-US" sz="1600" dirty="0" smtClean="0"/>
              <a:t> </a:t>
            </a:r>
            <a:r>
              <a:rPr lang="en-US" sz="1600" dirty="0" err="1" smtClean="0"/>
              <a:t>notbook</a:t>
            </a:r>
            <a:r>
              <a:rPr lang="en-US" sz="1600" dirty="0" smtClean="0"/>
              <a:t>.</a:t>
            </a:r>
          </a:p>
          <a:p>
            <a:pPr>
              <a:lnSpc>
                <a:spcPct val="100000"/>
              </a:lnSpc>
              <a:spcBef>
                <a:spcPts val="1400"/>
              </a:spcBef>
            </a:pPr>
            <a:r>
              <a:rPr lang="en-US" sz="1600" dirty="0" smtClean="0"/>
              <a:t>Created schema in DB2 and </a:t>
            </a:r>
            <a:r>
              <a:rPr lang="en-US" sz="1600" dirty="0" err="1" smtClean="0"/>
              <a:t>spaceX</a:t>
            </a:r>
            <a:r>
              <a:rPr lang="en-US" sz="1600" dirty="0" smtClean="0"/>
              <a:t> dataset was uploaded which was used to extract information using </a:t>
            </a:r>
            <a:r>
              <a:rPr lang="en-US" sz="1600" dirty="0" err="1" smtClean="0"/>
              <a:t>sql</a:t>
            </a:r>
            <a:r>
              <a:rPr lang="en-US" sz="1600" dirty="0" smtClean="0"/>
              <a:t>.</a:t>
            </a:r>
          </a:p>
          <a:p>
            <a:pPr>
              <a:lnSpc>
                <a:spcPct val="100000"/>
              </a:lnSpc>
              <a:spcBef>
                <a:spcPts val="1400"/>
              </a:spcBef>
            </a:pPr>
            <a:r>
              <a:rPr lang="en-US" sz="1600" dirty="0" smtClean="0"/>
              <a:t>Task 1 included displaying the names of the unique launch sites in the space mission.</a:t>
            </a:r>
          </a:p>
          <a:p>
            <a:pPr>
              <a:lnSpc>
                <a:spcPct val="100000"/>
              </a:lnSpc>
              <a:spcBef>
                <a:spcPts val="1400"/>
              </a:spcBef>
            </a:pPr>
            <a:r>
              <a:rPr lang="en-US" sz="1600" dirty="0" smtClean="0"/>
              <a:t>Task 2 included </a:t>
            </a:r>
            <a:r>
              <a:rPr lang="en-GB" sz="1600" dirty="0" smtClean="0"/>
              <a:t>displaying </a:t>
            </a:r>
            <a:r>
              <a:rPr lang="en-GB" sz="1600" dirty="0"/>
              <a:t>5 records where launch sites begin with the string </a:t>
            </a:r>
            <a:r>
              <a:rPr lang="en-GB" sz="1600" dirty="0" smtClean="0"/>
              <a:t>'CCA‘.</a:t>
            </a:r>
          </a:p>
          <a:p>
            <a:pPr>
              <a:lnSpc>
                <a:spcPct val="100000"/>
              </a:lnSpc>
              <a:spcBef>
                <a:spcPts val="1400"/>
              </a:spcBef>
            </a:pPr>
            <a:r>
              <a:rPr lang="en-US" sz="1600" dirty="0" smtClean="0"/>
              <a:t>Task 3 included </a:t>
            </a:r>
            <a:r>
              <a:rPr lang="en-US" sz="1600" dirty="0"/>
              <a:t>displaying </a:t>
            </a:r>
            <a:r>
              <a:rPr lang="en-US" sz="1600" dirty="0" smtClean="0"/>
              <a:t> </a:t>
            </a:r>
            <a:r>
              <a:rPr lang="en-GB" sz="1600" dirty="0" smtClean="0"/>
              <a:t>the </a:t>
            </a:r>
            <a:r>
              <a:rPr lang="en-GB" sz="1600" dirty="0"/>
              <a:t>total payload mass carried by boosters launched by NASA (CRS</a:t>
            </a:r>
            <a:r>
              <a:rPr lang="en-GB" sz="1600" dirty="0" smtClean="0"/>
              <a:t>).</a:t>
            </a:r>
          </a:p>
          <a:p>
            <a:pPr>
              <a:lnSpc>
                <a:spcPct val="100000"/>
              </a:lnSpc>
              <a:spcBef>
                <a:spcPts val="1400"/>
              </a:spcBef>
            </a:pPr>
            <a:r>
              <a:rPr lang="en-US" sz="1600" dirty="0" smtClean="0"/>
              <a:t>Task 4 </a:t>
            </a:r>
            <a:r>
              <a:rPr lang="en-US" sz="1600" dirty="0"/>
              <a:t>included </a:t>
            </a:r>
            <a:r>
              <a:rPr lang="en-GB" sz="1600" dirty="0" smtClean="0"/>
              <a:t>displaying </a:t>
            </a:r>
            <a:r>
              <a:rPr lang="en-GB" sz="1600" dirty="0"/>
              <a:t>average payload mass carried by booster version F9 </a:t>
            </a:r>
            <a:r>
              <a:rPr lang="en-GB" sz="1600" dirty="0" smtClean="0"/>
              <a:t>v1.1.</a:t>
            </a:r>
          </a:p>
          <a:p>
            <a:pPr>
              <a:lnSpc>
                <a:spcPct val="100000"/>
              </a:lnSpc>
              <a:spcBef>
                <a:spcPts val="1400"/>
              </a:spcBef>
            </a:pPr>
            <a:r>
              <a:rPr lang="en-US" sz="1600" dirty="0" smtClean="0"/>
              <a:t>Task 5 </a:t>
            </a:r>
            <a:r>
              <a:rPr lang="en-US" sz="1600" dirty="0"/>
              <a:t>included </a:t>
            </a:r>
            <a:r>
              <a:rPr lang="en-US" sz="1600" dirty="0" smtClean="0"/>
              <a:t>listing  </a:t>
            </a:r>
            <a:r>
              <a:rPr lang="en-GB" sz="1600" dirty="0"/>
              <a:t>the date when the first successful landing outcome in ground pad was </a:t>
            </a:r>
            <a:r>
              <a:rPr lang="en-GB" sz="1600" dirty="0" smtClean="0"/>
              <a:t>achieved.</a:t>
            </a:r>
          </a:p>
          <a:p>
            <a:pPr>
              <a:lnSpc>
                <a:spcPct val="100000"/>
              </a:lnSpc>
              <a:spcBef>
                <a:spcPts val="1400"/>
              </a:spcBef>
            </a:pPr>
            <a:r>
              <a:rPr lang="en-US" sz="1600" dirty="0"/>
              <a:t>Task 6 </a:t>
            </a:r>
            <a:r>
              <a:rPr lang="en-GB" sz="1600" dirty="0"/>
              <a:t>included listing the names of the boosters which have success in drone ship and have payload mass greater than 4000 but less than </a:t>
            </a:r>
            <a:r>
              <a:rPr lang="en-GB" sz="1600" dirty="0" smtClean="0"/>
              <a:t>6000.</a:t>
            </a:r>
          </a:p>
          <a:p>
            <a:pPr>
              <a:lnSpc>
                <a:spcPct val="100000"/>
              </a:lnSpc>
              <a:spcBef>
                <a:spcPts val="1400"/>
              </a:spcBef>
            </a:pPr>
            <a:r>
              <a:rPr lang="en-US" sz="1600" dirty="0" smtClean="0"/>
              <a:t>Task 7 included </a:t>
            </a:r>
            <a:r>
              <a:rPr lang="en-GB" sz="1600" dirty="0" smtClean="0"/>
              <a:t>listing </a:t>
            </a:r>
            <a:r>
              <a:rPr lang="en-GB" sz="1600" dirty="0"/>
              <a:t>the total number of successful and failure mission </a:t>
            </a:r>
            <a:r>
              <a:rPr lang="en-GB" sz="1600" dirty="0" smtClean="0"/>
              <a:t>outcomes.</a:t>
            </a:r>
          </a:p>
          <a:p>
            <a:pPr>
              <a:lnSpc>
                <a:spcPct val="100000"/>
              </a:lnSpc>
              <a:spcBef>
                <a:spcPts val="1400"/>
              </a:spcBef>
            </a:pPr>
            <a:r>
              <a:rPr lang="en-US" sz="1600" dirty="0"/>
              <a:t>Task 8 included </a:t>
            </a:r>
            <a:r>
              <a:rPr lang="en-GB" sz="1600" dirty="0"/>
              <a:t>listing the names of the </a:t>
            </a:r>
            <a:r>
              <a:rPr lang="en-GB" sz="1600" dirty="0" smtClean="0"/>
              <a:t>booster versions </a:t>
            </a:r>
            <a:r>
              <a:rPr lang="en-GB" sz="1600" dirty="0"/>
              <a:t>which have carried the maximum payload mass. </a:t>
            </a:r>
            <a:endParaRPr lang="en-GB" sz="1600" dirty="0" smtClean="0"/>
          </a:p>
          <a:p>
            <a:pPr>
              <a:lnSpc>
                <a:spcPct val="100000"/>
              </a:lnSpc>
              <a:spcBef>
                <a:spcPts val="1400"/>
              </a:spcBef>
            </a:pPr>
            <a:r>
              <a:rPr lang="en-US" sz="1600" dirty="0"/>
              <a:t>Task 9 included </a:t>
            </a:r>
            <a:r>
              <a:rPr lang="en-GB" sz="1600" dirty="0"/>
              <a:t>listing the failed </a:t>
            </a:r>
            <a:r>
              <a:rPr lang="en-GB" sz="1600" dirty="0" smtClean="0"/>
              <a:t>landing outcomes </a:t>
            </a:r>
            <a:r>
              <a:rPr lang="en-GB" sz="1600" dirty="0"/>
              <a:t>in drone ship, their booster versions, and launch site names for in year </a:t>
            </a:r>
            <a:r>
              <a:rPr lang="en-GB" sz="1600" dirty="0" smtClean="0"/>
              <a:t>2015</a:t>
            </a:r>
          </a:p>
          <a:p>
            <a:pPr>
              <a:lnSpc>
                <a:spcPct val="100000"/>
              </a:lnSpc>
              <a:spcBef>
                <a:spcPts val="1400"/>
              </a:spcBef>
            </a:pPr>
            <a:r>
              <a:rPr lang="en-US" sz="1600" dirty="0"/>
              <a:t>Task 10 included </a:t>
            </a:r>
            <a:r>
              <a:rPr lang="en-GB" sz="1600" dirty="0"/>
              <a:t>Rank the count of landing outcomes (such as Failure (drone ship) or Success (ground pad)) between the date 2010-06-04 and 2017-03-20, in descending order</a:t>
            </a:r>
          </a:p>
          <a:p>
            <a:pPr>
              <a:lnSpc>
                <a:spcPct val="100000"/>
              </a:lnSpc>
              <a:spcBef>
                <a:spcPts val="1400"/>
              </a:spcBef>
            </a:pPr>
            <a:endParaRPr lang="en-GB" sz="1600" dirty="0"/>
          </a:p>
          <a:p>
            <a:pPr>
              <a:lnSpc>
                <a:spcPct val="100000"/>
              </a:lnSpc>
              <a:spcBef>
                <a:spcPts val="1400"/>
              </a:spcBef>
            </a:pPr>
            <a:endParaRPr lang="en-GB" sz="1800" dirty="0"/>
          </a:p>
          <a:p>
            <a:pPr>
              <a:lnSpc>
                <a:spcPct val="100000"/>
              </a:lnSpc>
              <a:spcBef>
                <a:spcPts val="1400"/>
              </a:spcBef>
            </a:pPr>
            <a:endParaRPr lang="en-GB" sz="1800" dirty="0" smtClean="0"/>
          </a:p>
          <a:p>
            <a:pPr>
              <a:lnSpc>
                <a:spcPct val="100000"/>
              </a:lnSpc>
              <a:spcBef>
                <a:spcPts val="1400"/>
              </a:spcBef>
            </a:pPr>
            <a:endParaRPr lang="en-GB" sz="1800" dirty="0"/>
          </a:p>
          <a:p>
            <a:pPr>
              <a:lnSpc>
                <a:spcPct val="100000"/>
              </a:lnSpc>
              <a:spcBef>
                <a:spcPts val="1400"/>
              </a:spcBef>
            </a:pPr>
            <a:endParaRPr lang="en-GB" sz="1800" dirty="0"/>
          </a:p>
          <a:p>
            <a:pPr>
              <a:lnSpc>
                <a:spcPct val="100000"/>
              </a:lnSpc>
              <a:spcBef>
                <a:spcPts val="1400"/>
              </a:spcBef>
            </a:pPr>
            <a:endParaRPr lang="en-GB" sz="1800" dirty="0" smtClean="0"/>
          </a:p>
          <a:p>
            <a:pPr>
              <a:lnSpc>
                <a:spcPct val="100000"/>
              </a:lnSpc>
              <a:spcBef>
                <a:spcPts val="1400"/>
              </a:spcBef>
            </a:pPr>
            <a:endParaRPr lang="en-GB" sz="1800" dirty="0"/>
          </a:p>
          <a:p>
            <a:pPr>
              <a:lnSpc>
                <a:spcPct val="100000"/>
              </a:lnSpc>
              <a:spcBef>
                <a:spcPts val="1400"/>
              </a:spcBef>
            </a:pPr>
            <a:endParaRPr lang="en-GB" sz="1800" dirty="0"/>
          </a:p>
          <a:p>
            <a:pPr>
              <a:lnSpc>
                <a:spcPct val="100000"/>
              </a:lnSpc>
              <a:spcBef>
                <a:spcPts val="1400"/>
              </a:spcBef>
            </a:pPr>
            <a:endParaRPr lang="en-US" sz="1800" dirty="0" smtClean="0"/>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p:cNvSpPr txBox="1"/>
          <p:nvPr/>
        </p:nvSpPr>
        <p:spPr>
          <a:xfrm>
            <a:off x="8195733" y="6457244"/>
            <a:ext cx="3262239" cy="369332"/>
          </a:xfrm>
          <a:prstGeom prst="rect">
            <a:avLst/>
          </a:prstGeom>
          <a:noFill/>
        </p:spPr>
        <p:txBody>
          <a:bodyPr wrap="square" rtlCol="0">
            <a:spAutoFit/>
          </a:bodyPr>
          <a:lstStyle/>
          <a:p>
            <a:r>
              <a:rPr lang="en-US" dirty="0" err="1" smtClean="0">
                <a:hlinkClick r:id="rId2"/>
              </a:rPr>
              <a:t>Github</a:t>
            </a:r>
            <a:r>
              <a:rPr lang="en-US" dirty="0" smtClean="0">
                <a:hlinkClick r:id="rId2"/>
              </a:rPr>
              <a:t> </a:t>
            </a:r>
            <a:r>
              <a:rPr lang="en-US" dirty="0" err="1" smtClean="0">
                <a:hlinkClick r:id="rId2"/>
              </a:rPr>
              <a:t>Url</a:t>
            </a:r>
            <a:r>
              <a:rPr lang="en-US" dirty="0" smtClean="0">
                <a:hlinkClick r:id="rId2"/>
              </a:rPr>
              <a:t> Link for notebook</a:t>
            </a:r>
            <a:endParaRPr lang="en-GB" dirty="0"/>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8000">
              <a:schemeClr val="accent1">
                <a:tint val="66000"/>
                <a:satMod val="160000"/>
              </a:schemeClr>
            </a:gs>
            <a:gs pos="27000">
              <a:schemeClr val="accent1">
                <a:tint val="44500"/>
                <a:satMod val="160000"/>
                <a:alpha val="75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570251"/>
            <a:ext cx="10515600" cy="4351338"/>
          </a:xfrm>
          <a:prstGeom prst="rect">
            <a:avLst/>
          </a:prstGeom>
        </p:spPr>
        <p:txBody>
          <a:bodyPr>
            <a:normAutofit/>
          </a:bodyPr>
          <a:lstStyle/>
          <a:p>
            <a:r>
              <a:rPr lang="en-US" sz="2000" dirty="0">
                <a:latin typeface="Arial" pitchFamily="34" charset="0"/>
                <a:cs typeface="Arial" pitchFamily="34" charset="0"/>
              </a:rPr>
              <a:t>M</a:t>
            </a:r>
            <a:r>
              <a:rPr lang="en-US" sz="2000" dirty="0" smtClean="0">
                <a:latin typeface="Arial" pitchFamily="34" charset="0"/>
                <a:cs typeface="Arial" pitchFamily="34" charset="0"/>
              </a:rPr>
              <a:t>arked </a:t>
            </a:r>
            <a:r>
              <a:rPr lang="en-US" sz="2000" dirty="0">
                <a:latin typeface="Arial" pitchFamily="34" charset="0"/>
                <a:cs typeface="Arial" pitchFamily="34" charset="0"/>
              </a:rPr>
              <a:t>all launch sites, and added map objects such as markers, circles, lines to mark the success or failure of launches for each site on the folium </a:t>
            </a:r>
            <a:r>
              <a:rPr lang="en-US" sz="2000" dirty="0" smtClean="0">
                <a:latin typeface="Arial" pitchFamily="34" charset="0"/>
                <a:cs typeface="Arial" pitchFamily="34" charset="0"/>
              </a:rPr>
              <a:t>interactive map. The information of Latitudes and Longitudes for respective launch sites were extracted from the table for marking purpose.</a:t>
            </a:r>
          </a:p>
          <a:p>
            <a:r>
              <a:rPr lang="en-US" sz="2000" dirty="0" smtClean="0">
                <a:latin typeface="Arial" pitchFamily="34" charset="0"/>
                <a:cs typeface="Arial" pitchFamily="34" charset="0"/>
              </a:rPr>
              <a:t>We assigned the </a:t>
            </a:r>
            <a:r>
              <a:rPr lang="en-US" sz="2000" dirty="0" err="1" smtClean="0">
                <a:latin typeface="Arial" pitchFamily="34" charset="0"/>
                <a:cs typeface="Arial" pitchFamily="34" charset="0"/>
              </a:rPr>
              <a:t>launch_outcomes</a:t>
            </a:r>
            <a:r>
              <a:rPr lang="en-US" sz="2000" dirty="0" smtClean="0">
                <a:latin typeface="Arial" pitchFamily="34" charset="0"/>
                <a:cs typeface="Arial" pitchFamily="34" charset="0"/>
              </a:rPr>
              <a:t> with 0(failure) and 1 (Success) to Green and Red markers on the map in cluster.(</a:t>
            </a:r>
            <a:r>
              <a:rPr lang="en-US" sz="2000" dirty="0" err="1" smtClean="0">
                <a:latin typeface="Arial" pitchFamily="34" charset="0"/>
                <a:cs typeface="Arial" pitchFamily="34" charset="0"/>
              </a:rPr>
              <a:t>MarkerCluster</a:t>
            </a:r>
            <a:r>
              <a:rPr lang="en-US" sz="2000" dirty="0" smtClean="0">
                <a:latin typeface="Arial" pitchFamily="34" charset="0"/>
                <a:cs typeface="Arial" pitchFamily="34" charset="0"/>
              </a:rPr>
              <a:t>()). </a:t>
            </a:r>
          </a:p>
          <a:p>
            <a:r>
              <a:rPr lang="en-US" sz="2000" dirty="0" smtClean="0">
                <a:latin typeface="Arial" pitchFamily="34" charset="0"/>
                <a:cs typeface="Arial" pitchFamily="34" charset="0"/>
              </a:rPr>
              <a:t>We calculated the distance from the Launch site to landmarks at its close proximity such as </a:t>
            </a:r>
            <a:r>
              <a:rPr lang="en-US" sz="2000" dirty="0" err="1" smtClean="0">
                <a:latin typeface="Arial" pitchFamily="34" charset="0"/>
                <a:cs typeface="Arial" pitchFamily="34" charset="0"/>
              </a:rPr>
              <a:t>Railways,Airports,coast</a:t>
            </a:r>
            <a:r>
              <a:rPr lang="en-US" sz="2000" dirty="0">
                <a:latin typeface="Arial" pitchFamily="34" charset="0"/>
                <a:cs typeface="Arial" pitchFamily="34" charset="0"/>
              </a:rPr>
              <a:t> </a:t>
            </a:r>
            <a:r>
              <a:rPr lang="en-US" sz="2000" dirty="0" smtClean="0">
                <a:latin typeface="Arial" pitchFamily="34" charset="0"/>
                <a:cs typeface="Arial" pitchFamily="34" charset="0"/>
              </a:rPr>
              <a:t>etc. Lines were drawn on the map for better visualization of the proximity from launch sites.</a:t>
            </a:r>
          </a:p>
          <a:p>
            <a:r>
              <a:rPr lang="en-US" sz="2000" dirty="0" smtClean="0">
                <a:latin typeface="Arial" pitchFamily="34" charset="0"/>
                <a:cs typeface="Arial" pitchFamily="34" charset="0"/>
              </a:rPr>
              <a:t>This helped us answer some questions like:</a:t>
            </a:r>
          </a:p>
          <a:p>
            <a:pPr lvl="1"/>
            <a:r>
              <a:rPr lang="en-US" sz="1600" dirty="0" smtClean="0">
                <a:latin typeface="Arial" pitchFamily="34" charset="0"/>
                <a:cs typeface="Arial" pitchFamily="34" charset="0"/>
              </a:rPr>
              <a:t>Are launch sites close to railway?</a:t>
            </a:r>
          </a:p>
          <a:p>
            <a:pPr lvl="1"/>
            <a:r>
              <a:rPr lang="en-US" sz="1600" dirty="0" smtClean="0">
                <a:latin typeface="Arial" pitchFamily="34" charset="0"/>
                <a:cs typeface="Arial" pitchFamily="34" charset="0"/>
              </a:rPr>
              <a:t>Are launch sites close to coast line?</a:t>
            </a:r>
          </a:p>
          <a:p>
            <a:pPr lvl="1"/>
            <a:r>
              <a:rPr lang="en-US" sz="1600" dirty="0" smtClean="0">
                <a:latin typeface="Arial" pitchFamily="34" charset="0"/>
                <a:cs typeface="Arial" pitchFamily="34" charset="0"/>
              </a:rPr>
              <a:t>Are launch site close to highways?</a:t>
            </a:r>
          </a:p>
          <a:p>
            <a:pPr lvl="1"/>
            <a:r>
              <a:rPr lang="en-US" sz="1600" dirty="0" smtClean="0">
                <a:latin typeface="Arial" pitchFamily="34" charset="0"/>
                <a:cs typeface="Arial" pitchFamily="34" charset="0"/>
              </a:rPr>
              <a:t>Are launch sites close to city center?</a:t>
            </a:r>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p:cNvSpPr txBox="1"/>
          <p:nvPr/>
        </p:nvSpPr>
        <p:spPr>
          <a:xfrm>
            <a:off x="1038578" y="6287911"/>
            <a:ext cx="3612444" cy="369332"/>
          </a:xfrm>
          <a:prstGeom prst="rect">
            <a:avLst/>
          </a:prstGeom>
          <a:noFill/>
        </p:spPr>
        <p:txBody>
          <a:bodyPr wrap="square" rtlCol="0">
            <a:spAutoFit/>
          </a:bodyPr>
          <a:lstStyle/>
          <a:p>
            <a:r>
              <a:rPr lang="en-US" dirty="0" err="1" smtClean="0">
                <a:hlinkClick r:id="rId2"/>
              </a:rPr>
              <a:t>Github</a:t>
            </a:r>
            <a:r>
              <a:rPr lang="en-US" dirty="0" smtClean="0">
                <a:hlinkClick r:id="rId2"/>
              </a:rPr>
              <a:t> </a:t>
            </a:r>
            <a:r>
              <a:rPr lang="en-US" dirty="0" err="1" smtClean="0">
                <a:hlinkClick r:id="rId2"/>
              </a:rPr>
              <a:t>Url</a:t>
            </a:r>
            <a:r>
              <a:rPr lang="en-US" dirty="0" smtClean="0">
                <a:hlinkClick r:id="rId2"/>
              </a:rPr>
              <a:t> for notebook</a:t>
            </a:r>
            <a:endParaRPr lang="en-GB" dirty="0"/>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8000">
              <a:schemeClr val="accent1">
                <a:tint val="66000"/>
                <a:satMod val="160000"/>
              </a:schemeClr>
            </a:gs>
            <a:gs pos="27000">
              <a:schemeClr val="accent1">
                <a:tint val="44500"/>
                <a:satMod val="160000"/>
                <a:alpha val="75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pic>
        <p:nvPicPr>
          <p:cNvPr id="2" name="Content Placeholder 1"/>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5260622" y="1316211"/>
            <a:ext cx="6412059" cy="5321656"/>
          </a:xfrm>
          <a:prstGeom prst="rect">
            <a:avLst/>
          </a:prstGeom>
          <a:ln>
            <a:solidFill>
              <a:schemeClr val="tx1"/>
            </a:solidFill>
          </a:ln>
        </p:spPr>
      </p:pic>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 Placeholder 2">
            <a:extLst>
              <a:ext uri="{FF2B5EF4-FFF2-40B4-BE49-F238E27FC236}">
                <a16:creationId xmlns="" xmlns:a16="http://schemas.microsoft.com/office/drawing/2014/main" id="{AB0AB2AC-B7E6-6849-9AE9-697369407F8F}"/>
              </a:ext>
            </a:extLst>
          </p:cNvPr>
          <p:cNvSpPr txBox="1">
            <a:spLocks/>
          </p:cNvSpPr>
          <p:nvPr/>
        </p:nvSpPr>
        <p:spPr>
          <a:xfrm>
            <a:off x="770011" y="1498777"/>
            <a:ext cx="3932238" cy="476655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smtClean="0">
                <a:solidFill>
                  <a:schemeClr val="accent3">
                    <a:lumMod val="25000"/>
                  </a:schemeClr>
                </a:solidFill>
                <a:latin typeface="Arial" pitchFamily="34" charset="0"/>
                <a:cs typeface="Arial" pitchFamily="34" charset="0"/>
              </a:rPr>
              <a:t>Interactive Dashboard was built using </a:t>
            </a:r>
            <a:r>
              <a:rPr lang="en-US" sz="1800" dirty="0" err="1" smtClean="0">
                <a:solidFill>
                  <a:schemeClr val="accent3">
                    <a:lumMod val="25000"/>
                  </a:schemeClr>
                </a:solidFill>
                <a:latin typeface="Arial" pitchFamily="34" charset="0"/>
                <a:cs typeface="Arial" pitchFamily="34" charset="0"/>
              </a:rPr>
              <a:t>Plotly</a:t>
            </a:r>
            <a:r>
              <a:rPr lang="en-US" sz="1800" dirty="0" smtClean="0">
                <a:solidFill>
                  <a:schemeClr val="accent3">
                    <a:lumMod val="25000"/>
                  </a:schemeClr>
                </a:solidFill>
                <a:latin typeface="Arial" pitchFamily="34" charset="0"/>
                <a:cs typeface="Arial" pitchFamily="34" charset="0"/>
              </a:rPr>
              <a:t> Dash.</a:t>
            </a:r>
          </a:p>
          <a:p>
            <a:pPr>
              <a:lnSpc>
                <a:spcPct val="100000"/>
              </a:lnSpc>
              <a:spcBef>
                <a:spcPts val="1400"/>
              </a:spcBef>
            </a:pPr>
            <a:r>
              <a:rPr lang="en-US" sz="1800" dirty="0" smtClean="0">
                <a:solidFill>
                  <a:schemeClr val="accent3">
                    <a:lumMod val="25000"/>
                  </a:schemeClr>
                </a:solidFill>
                <a:latin typeface="Arial" pitchFamily="34" charset="0"/>
                <a:cs typeface="Arial" pitchFamily="34" charset="0"/>
              </a:rPr>
              <a:t>The pie chart showing the total launches for All Sites or specific launch sites.</a:t>
            </a:r>
          </a:p>
          <a:p>
            <a:pPr>
              <a:lnSpc>
                <a:spcPct val="100000"/>
              </a:lnSpc>
              <a:spcBef>
                <a:spcPts val="1400"/>
              </a:spcBef>
            </a:pPr>
            <a:r>
              <a:rPr lang="en-US" sz="1800" dirty="0" smtClean="0">
                <a:solidFill>
                  <a:schemeClr val="accent3">
                    <a:lumMod val="25000"/>
                  </a:schemeClr>
                </a:solidFill>
                <a:latin typeface="Arial" pitchFamily="34" charset="0"/>
                <a:cs typeface="Arial" pitchFamily="34" charset="0"/>
              </a:rPr>
              <a:t>The pie chart also provides information about successful(Class 1) and unsuccessful(Class 0) launches for specific launch sites.</a:t>
            </a:r>
          </a:p>
          <a:p>
            <a:pPr>
              <a:lnSpc>
                <a:spcPct val="100000"/>
              </a:lnSpc>
              <a:spcBef>
                <a:spcPts val="1400"/>
              </a:spcBef>
            </a:pPr>
            <a:r>
              <a:rPr lang="en-US" sz="1800" dirty="0" smtClean="0">
                <a:solidFill>
                  <a:schemeClr val="accent3">
                    <a:lumMod val="25000"/>
                  </a:schemeClr>
                </a:solidFill>
                <a:latin typeface="Arial" pitchFamily="34" charset="0"/>
                <a:cs typeface="Arial" pitchFamily="34" charset="0"/>
              </a:rPr>
              <a:t>The scatter graph showing the relationship with Outcome and Payload Mass(Kg) for the different booster versions.</a:t>
            </a: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7" name="TextBox 6"/>
          <p:cNvSpPr txBox="1"/>
          <p:nvPr/>
        </p:nvSpPr>
        <p:spPr>
          <a:xfrm>
            <a:off x="462844" y="6268535"/>
            <a:ext cx="4086578" cy="369332"/>
          </a:xfrm>
          <a:prstGeom prst="rect">
            <a:avLst/>
          </a:prstGeom>
          <a:noFill/>
        </p:spPr>
        <p:txBody>
          <a:bodyPr wrap="square" rtlCol="0">
            <a:spAutoFit/>
          </a:bodyPr>
          <a:lstStyle/>
          <a:p>
            <a:r>
              <a:rPr lang="en-US" dirty="0" err="1" smtClean="0">
                <a:hlinkClick r:id="rId3"/>
              </a:rPr>
              <a:t>Github</a:t>
            </a:r>
            <a:r>
              <a:rPr lang="en-US" dirty="0" smtClean="0">
                <a:hlinkClick r:id="rId3"/>
              </a:rPr>
              <a:t> </a:t>
            </a:r>
            <a:r>
              <a:rPr lang="en-US" dirty="0" err="1" smtClean="0">
                <a:hlinkClick r:id="rId3"/>
              </a:rPr>
              <a:t>Url</a:t>
            </a:r>
            <a:r>
              <a:rPr lang="en-US" dirty="0" smtClean="0">
                <a:hlinkClick r:id="rId3"/>
              </a:rPr>
              <a:t> link for notebook</a:t>
            </a:r>
            <a:endParaRPr lang="en-GB" dirty="0"/>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8000">
              <a:schemeClr val="accent1">
                <a:tint val="66000"/>
                <a:satMod val="160000"/>
              </a:schemeClr>
            </a:gs>
            <a:gs pos="27000">
              <a:schemeClr val="accent1">
                <a:tint val="44500"/>
                <a:satMod val="160000"/>
                <a:alpha val="75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7" name="Diagram 6"/>
          <p:cNvGraphicFramePr/>
          <p:nvPr>
            <p:extLst>
              <p:ext uri="{D42A27DB-BD31-4B8C-83A1-F6EECF244321}">
                <p14:modId xmlns:p14="http://schemas.microsoft.com/office/powerpoint/2010/main" val="766144895"/>
              </p:ext>
            </p:extLst>
          </p:nvPr>
        </p:nvGraphicFramePr>
        <p:xfrm>
          <a:off x="2032000" y="135863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6558844" y="6362814"/>
            <a:ext cx="3251200" cy="369332"/>
          </a:xfrm>
          <a:prstGeom prst="rect">
            <a:avLst/>
          </a:prstGeom>
          <a:noFill/>
          <a:ln>
            <a:noFill/>
          </a:ln>
        </p:spPr>
        <p:txBody>
          <a:bodyPr wrap="square" rtlCol="0">
            <a:spAutoFit/>
          </a:bodyPr>
          <a:lstStyle/>
          <a:p>
            <a:r>
              <a:rPr lang="en-US" dirty="0" err="1" smtClean="0">
                <a:solidFill>
                  <a:schemeClr val="accent1">
                    <a:lumMod val="40000"/>
                    <a:lumOff val="60000"/>
                  </a:schemeClr>
                </a:solidFill>
                <a:hlinkClick r:id="rId7"/>
              </a:rPr>
              <a:t>Github</a:t>
            </a:r>
            <a:r>
              <a:rPr lang="en-US" dirty="0" smtClean="0">
                <a:solidFill>
                  <a:schemeClr val="accent1">
                    <a:lumMod val="40000"/>
                    <a:lumOff val="60000"/>
                  </a:schemeClr>
                </a:solidFill>
                <a:hlinkClick r:id="rId7"/>
              </a:rPr>
              <a:t> </a:t>
            </a:r>
            <a:r>
              <a:rPr lang="en-US" dirty="0" err="1" smtClean="0">
                <a:solidFill>
                  <a:schemeClr val="accent1">
                    <a:lumMod val="40000"/>
                    <a:lumOff val="60000"/>
                  </a:schemeClr>
                </a:solidFill>
                <a:hlinkClick r:id="rId7"/>
              </a:rPr>
              <a:t>Url</a:t>
            </a:r>
            <a:r>
              <a:rPr lang="en-US" dirty="0" smtClean="0">
                <a:solidFill>
                  <a:schemeClr val="accent1">
                    <a:lumMod val="40000"/>
                    <a:lumOff val="60000"/>
                  </a:schemeClr>
                </a:solidFill>
                <a:hlinkClick r:id="rId7"/>
              </a:rPr>
              <a:t> for the notebook</a:t>
            </a:r>
            <a:endParaRPr lang="en-GB" dirty="0">
              <a:solidFill>
                <a:schemeClr val="accent1">
                  <a:lumMod val="40000"/>
                  <a:lumOff val="60000"/>
                </a:schemeClr>
              </a:solidFill>
            </a:endParaRP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bg1"/>
                </a:solidFill>
                <a:latin typeface="Abadi" panose="020B0604020104020204" pitchFamily="34" charset="0"/>
              </a:rPr>
              <a:t>Exploratory data analysis results</a:t>
            </a:r>
          </a:p>
          <a:p>
            <a:pPr>
              <a:lnSpc>
                <a:spcPct val="100000"/>
              </a:lnSpc>
              <a:spcBef>
                <a:spcPts val="1400"/>
              </a:spcBef>
            </a:pPr>
            <a:r>
              <a:rPr lang="en-US" sz="2200" dirty="0">
                <a:solidFill>
                  <a:schemeClr val="bg1"/>
                </a:solidFill>
                <a:latin typeface="Abadi" panose="020B0604020104020204" pitchFamily="34" charset="0"/>
              </a:rPr>
              <a:t>Interactive analytics demo in screenshots</a:t>
            </a:r>
          </a:p>
          <a:p>
            <a:pPr>
              <a:lnSpc>
                <a:spcPct val="100000"/>
              </a:lnSpc>
              <a:spcBef>
                <a:spcPts val="1400"/>
              </a:spcBef>
            </a:pPr>
            <a:r>
              <a:rPr lang="en-US" sz="2200" dirty="0">
                <a:solidFill>
                  <a:schemeClr val="bg1"/>
                </a:solidFill>
                <a:latin typeface="Abadi" panose="020B0604020104020204" pitchFamily="34" charset="0"/>
              </a:rPr>
              <a:t>Predictive analysis results</a:t>
            </a:r>
          </a:p>
          <a:p>
            <a:pPr lvl="1"/>
            <a:endParaRPr lang="en-US" sz="1800" dirty="0">
              <a:solidFill>
                <a:schemeClr val="bg1"/>
              </a:solidFill>
            </a:endParaRPr>
          </a:p>
          <a:p>
            <a:pPr marL="457200" lvl="1" indent="0">
              <a:buNone/>
            </a:pPr>
            <a:endParaRPr lang="en-US" sz="1800" dirty="0">
              <a:solidFill>
                <a:schemeClr val="bg1"/>
              </a:solidFill>
            </a:endParaRPr>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20000"/>
                    <a:lumOff val="80000"/>
                  </a:schemeClr>
                </a:solidFill>
                <a:latin typeface="Abadi"/>
              </a:rPr>
              <a:t>Results</a:t>
            </a:r>
            <a:endParaRPr lang="en-US" dirty="0">
              <a:solidFill>
                <a:schemeClr val="accent1">
                  <a:lumMod val="20000"/>
                  <a:lumOff val="80000"/>
                </a:schemeClr>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7000">
              <a:schemeClr val="accent1">
                <a:tint val="66000"/>
                <a:satMod val="160000"/>
              </a:schemeClr>
            </a:gs>
            <a:gs pos="22000">
              <a:schemeClr val="accent1">
                <a:tint val="44500"/>
                <a:satMod val="160000"/>
                <a:alpha val="68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2"/>
          </p:nvPr>
        </p:nvSpPr>
        <p:spPr>
          <a:xfrm>
            <a:off x="770012" y="1436511"/>
            <a:ext cx="4987321" cy="232268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a:t>
            </a:r>
            <a:r>
              <a:rPr lang="en-US" sz="2200" dirty="0" smtClean="0">
                <a:solidFill>
                  <a:schemeClr val="accent3">
                    <a:lumMod val="25000"/>
                  </a:schemeClr>
                </a:solidFill>
                <a:latin typeface="Abadi" panose="020B0604020104020204" pitchFamily="34" charset="0"/>
              </a:rPr>
              <a:t>it can be found that </a:t>
            </a:r>
            <a:r>
              <a:rPr lang="en-US" sz="2200" dirty="0">
                <a:solidFill>
                  <a:schemeClr val="accent3">
                    <a:lumMod val="25000"/>
                  </a:schemeClr>
                </a:solidFill>
                <a:latin typeface="Abadi" panose="020B0604020104020204" pitchFamily="34" charset="0"/>
              </a:rPr>
              <a:t>the larger the </a:t>
            </a:r>
            <a:r>
              <a:rPr lang="en-US" sz="2200" dirty="0" smtClean="0">
                <a:solidFill>
                  <a:schemeClr val="accent3">
                    <a:lumMod val="25000"/>
                  </a:schemeClr>
                </a:solidFill>
                <a:latin typeface="Abadi" panose="020B0604020104020204" pitchFamily="34" charset="0"/>
              </a:rPr>
              <a:t>amount of flights at </a:t>
            </a:r>
            <a:r>
              <a:rPr lang="en-US" sz="2200" dirty="0">
                <a:solidFill>
                  <a:schemeClr val="accent3">
                    <a:lumMod val="25000"/>
                  </a:schemeClr>
                </a:solidFill>
                <a:latin typeface="Abadi" panose="020B0604020104020204" pitchFamily="34" charset="0"/>
              </a:rPr>
              <a:t>a launch site, the greater the success rate at a launch </a:t>
            </a:r>
            <a:r>
              <a:rPr lang="en-US" sz="2200" dirty="0" smtClean="0">
                <a:solidFill>
                  <a:schemeClr val="accent3">
                    <a:lumMod val="25000"/>
                  </a:schemeClr>
                </a:solidFill>
                <a:latin typeface="Abadi" panose="020B0604020104020204" pitchFamily="34" charset="0"/>
              </a:rPr>
              <a:t>site.</a:t>
            </a:r>
            <a:endParaRPr lang="en-US" sz="2200" dirty="0">
              <a:solidFill>
                <a:schemeClr val="accent3">
                  <a:lumMod val="25000"/>
                </a:schemeClr>
              </a:solidFill>
              <a:latin typeface="Abadi" panose="020B0604020104020204" pitchFamily="34" charset="0"/>
            </a:endParaRPr>
          </a:p>
        </p:txBody>
      </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3675" y="1436511"/>
            <a:ext cx="5695739" cy="414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7000">
              <a:schemeClr val="accent1">
                <a:tint val="66000"/>
                <a:satMod val="160000"/>
              </a:schemeClr>
            </a:gs>
            <a:gs pos="22000">
              <a:schemeClr val="accent1">
                <a:tint val="44500"/>
                <a:satMod val="160000"/>
                <a:alpha val="68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fontScale="92500" lnSpcReduction="20000"/>
          </a:bodyPr>
          <a:lstStyle/>
          <a:p>
            <a:pPr>
              <a:lnSpc>
                <a:spcPct val="100000"/>
              </a:lnSpc>
              <a:spcBef>
                <a:spcPts val="1400"/>
              </a:spcBef>
            </a:pPr>
            <a:r>
              <a:rPr lang="en-GB" sz="2400" dirty="0" smtClean="0"/>
              <a:t>We can observe that VAFB-SLC launch site </a:t>
            </a:r>
            <a:r>
              <a:rPr lang="en-GB" sz="2400" dirty="0"/>
              <a:t>there are no rockets launched for </a:t>
            </a:r>
            <a:r>
              <a:rPr lang="en-GB" sz="2400" dirty="0" smtClean="0"/>
              <a:t>heavy payload </a:t>
            </a:r>
            <a:r>
              <a:rPr lang="en-GB" sz="2400" dirty="0"/>
              <a:t>mass(greater than 10000)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It can also be seen that success rate is higher for higher payload mass.</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There is no clear pattern between the launch site and payload mass and hence hard to interpret its effect on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5913" y="1544813"/>
            <a:ext cx="6572154" cy="44807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7000">
              <a:schemeClr val="accent1">
                <a:tint val="66000"/>
                <a:satMod val="160000"/>
              </a:schemeClr>
            </a:gs>
            <a:gs pos="22000">
              <a:schemeClr val="accent1">
                <a:tint val="44500"/>
                <a:satMod val="160000"/>
                <a:alpha val="68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2"/>
          </p:nvPr>
        </p:nvSpPr>
        <p:spPr>
          <a:prstGeom prst="rect">
            <a:avLst/>
          </a:prstGeom>
        </p:spPr>
        <p:txBody>
          <a:bodyPr>
            <a:normAutofit/>
          </a:bodyPr>
          <a:lstStyle/>
          <a:p>
            <a:pPr marL="342900" indent="-342900">
              <a:lnSpc>
                <a:spcPct val="100000"/>
              </a:lnSpc>
              <a:spcBef>
                <a:spcPts val="1400"/>
              </a:spcBef>
              <a:buFont typeface="Arial" pitchFamily="34" charset="0"/>
              <a:buChar char="•"/>
            </a:pPr>
            <a:r>
              <a:rPr lang="en-US" sz="2200" dirty="0" smtClean="0">
                <a:solidFill>
                  <a:schemeClr val="accent3">
                    <a:lumMod val="25000"/>
                  </a:schemeClr>
                </a:solidFill>
                <a:latin typeface="Abadi" panose="020B0604020104020204" pitchFamily="34" charset="0"/>
              </a:rPr>
              <a:t>From the bar graph , we can observe Orbits ES-L1,GEO,HEO,SSO have best success rate.</a:t>
            </a:r>
          </a:p>
          <a:p>
            <a:pPr marL="342900" indent="-342900">
              <a:lnSpc>
                <a:spcPct val="100000"/>
              </a:lnSpc>
              <a:spcBef>
                <a:spcPts val="1400"/>
              </a:spcBef>
              <a:buFont typeface="Arial" pitchFamily="34" charset="0"/>
              <a:buChar char="•"/>
            </a:pPr>
            <a:r>
              <a:rPr lang="en-US" sz="2200" dirty="0" smtClean="0">
                <a:solidFill>
                  <a:schemeClr val="accent3">
                    <a:lumMod val="25000"/>
                  </a:schemeClr>
                </a:solidFill>
                <a:latin typeface="Abadi" panose="020B0604020104020204" pitchFamily="34" charset="0"/>
              </a:rPr>
              <a:t>The orbit SO has almost zero success rate.</a:t>
            </a:r>
            <a:endParaRPr lang="en-US" sz="2200" dirty="0">
              <a:solidFill>
                <a:schemeClr val="accent3">
                  <a:lumMod val="25000"/>
                </a:schemeClr>
              </a:solidFill>
              <a:latin typeface="Abadi" panose="020B0604020104020204" pitchFamily="34" charset="0"/>
            </a:endParaRPr>
          </a:p>
        </p:txBody>
      </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7811" y="1589264"/>
            <a:ext cx="5605603" cy="424585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bg1"/>
                </a:solidFill>
                <a:latin typeface="Abadi"/>
              </a:rPr>
              <a:t>Executive Summary</a:t>
            </a:r>
          </a:p>
          <a:p>
            <a:pPr>
              <a:lnSpc>
                <a:spcPct val="100000"/>
              </a:lnSpc>
              <a:spcBef>
                <a:spcPts val="1400"/>
              </a:spcBef>
            </a:pPr>
            <a:r>
              <a:rPr lang="en-US" sz="2200" dirty="0">
                <a:solidFill>
                  <a:schemeClr val="bg1"/>
                </a:solidFill>
                <a:latin typeface="Abadi"/>
              </a:rPr>
              <a:t>Introduction</a:t>
            </a:r>
          </a:p>
          <a:p>
            <a:pPr>
              <a:lnSpc>
                <a:spcPct val="100000"/>
              </a:lnSpc>
              <a:spcBef>
                <a:spcPts val="1400"/>
              </a:spcBef>
            </a:pPr>
            <a:r>
              <a:rPr lang="en-US" sz="2200" dirty="0">
                <a:solidFill>
                  <a:schemeClr val="bg1"/>
                </a:solidFill>
                <a:latin typeface="Abadi"/>
              </a:rPr>
              <a:t>Methodology</a:t>
            </a:r>
          </a:p>
          <a:p>
            <a:pPr>
              <a:lnSpc>
                <a:spcPct val="100000"/>
              </a:lnSpc>
              <a:spcBef>
                <a:spcPts val="1400"/>
              </a:spcBef>
            </a:pPr>
            <a:r>
              <a:rPr lang="en-US" sz="2200" dirty="0">
                <a:solidFill>
                  <a:schemeClr val="bg1"/>
                </a:solidFill>
                <a:latin typeface="Abadi"/>
              </a:rPr>
              <a:t>Results</a:t>
            </a:r>
          </a:p>
          <a:p>
            <a:pPr>
              <a:lnSpc>
                <a:spcPct val="100000"/>
              </a:lnSpc>
              <a:spcBef>
                <a:spcPts val="1400"/>
              </a:spcBef>
            </a:pPr>
            <a:r>
              <a:rPr lang="en-US" sz="2200" dirty="0">
                <a:solidFill>
                  <a:schemeClr val="bg1"/>
                </a:solidFill>
                <a:latin typeface="Abadi"/>
              </a:rPr>
              <a:t>Conclusion</a:t>
            </a:r>
          </a:p>
          <a:p>
            <a:pPr>
              <a:lnSpc>
                <a:spcPct val="100000"/>
              </a:lnSpc>
              <a:spcBef>
                <a:spcPts val="1400"/>
              </a:spcBef>
            </a:pPr>
            <a:r>
              <a:rPr lang="en-US" sz="2200" dirty="0">
                <a:solidFill>
                  <a:schemeClr val="bg1"/>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17000">
              <a:schemeClr val="accent1">
                <a:tint val="66000"/>
                <a:satMod val="160000"/>
              </a:schemeClr>
            </a:gs>
            <a:gs pos="22000">
              <a:schemeClr val="accent1">
                <a:tint val="44500"/>
                <a:satMod val="160000"/>
                <a:alpha val="68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GB" sz="2400" dirty="0" smtClean="0"/>
              <a:t>We observe that </a:t>
            </a:r>
            <a:r>
              <a:rPr lang="en-GB" sz="2400" dirty="0"/>
              <a:t>in the LEO orbit the Success appears related to the number of flights; on the other hand, there seems to be no relationship between flight number when in GTO </a:t>
            </a:r>
            <a:r>
              <a:rPr lang="en-GB" sz="2400" dirty="0" smtClean="0"/>
              <a:t>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8933" y="1552574"/>
            <a:ext cx="5599039" cy="432876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17000">
              <a:schemeClr val="accent1">
                <a:tint val="66000"/>
                <a:satMod val="160000"/>
              </a:schemeClr>
            </a:gs>
            <a:gs pos="22000">
              <a:schemeClr val="accent1">
                <a:tint val="44500"/>
                <a:satMod val="160000"/>
                <a:alpha val="68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fontScale="92500"/>
          </a:bodyPr>
          <a:lstStyle/>
          <a:p>
            <a:pPr>
              <a:lnSpc>
                <a:spcPct val="100000"/>
              </a:lnSpc>
              <a:spcBef>
                <a:spcPts val="1400"/>
              </a:spcBef>
            </a:pPr>
            <a:r>
              <a:rPr lang="en-GB" sz="2400" dirty="0" smtClean="0"/>
              <a:t>We observe that with </a:t>
            </a:r>
            <a:r>
              <a:rPr lang="en-GB" sz="2400" dirty="0"/>
              <a:t>heavy payloads the successful landing or positive landing rate are more for </a:t>
            </a:r>
            <a:r>
              <a:rPr lang="en-GB" sz="2400" dirty="0" err="1"/>
              <a:t>Polar,LEO</a:t>
            </a:r>
            <a:r>
              <a:rPr lang="en-GB" sz="2400" dirty="0"/>
              <a:t> and ISS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GB" sz="2400" dirty="0"/>
              <a:t>However for GTO we cannot distinguish this well as both positive landing rate and negative landing(unsuccessful mission) are both there </a:t>
            </a:r>
            <a:r>
              <a:rPr lang="en-GB" sz="2400" dirty="0" smtClean="0"/>
              <a:t>here.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0933" y="1609019"/>
            <a:ext cx="5934678" cy="44165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17000">
              <a:schemeClr val="accent1">
                <a:tint val="66000"/>
                <a:satMod val="160000"/>
              </a:schemeClr>
            </a:gs>
            <a:gs pos="22000">
              <a:schemeClr val="accent1">
                <a:tint val="44500"/>
                <a:satMod val="160000"/>
                <a:alpha val="68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 observe that success rate has shown a increasing trend from 2010 with highest observed in the year 2019.</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4302" y="1524705"/>
            <a:ext cx="5883670" cy="43566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17000">
              <a:schemeClr val="accent1">
                <a:tint val="66000"/>
                <a:satMod val="160000"/>
              </a:schemeClr>
            </a:gs>
            <a:gs pos="22000">
              <a:schemeClr val="accent1">
                <a:tint val="44500"/>
                <a:satMod val="160000"/>
                <a:alpha val="68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SQL Query</a:t>
            </a:r>
            <a:endParaRPr lang="en-GB" u="sng" dirty="0"/>
          </a:p>
        </p:txBody>
      </p:sp>
      <p:sp>
        <p:nvSpPr>
          <p:cNvPr id="7" name="Text Placeholder 6"/>
          <p:cNvSpPr>
            <a:spLocks noGrp="1"/>
          </p:cNvSpPr>
          <p:nvPr>
            <p:ph type="body" sz="half" idx="2"/>
          </p:nvPr>
        </p:nvSpPr>
        <p:spPr>
          <a:xfrm>
            <a:off x="839788" y="2057400"/>
            <a:ext cx="4601456" cy="3811588"/>
          </a:xfrm>
        </p:spPr>
        <p:txBody>
          <a:bodyPr/>
          <a:lstStyle/>
          <a:p>
            <a:r>
              <a:rPr lang="en-US" sz="2400" dirty="0" smtClean="0">
                <a:solidFill>
                  <a:schemeClr val="accent1">
                    <a:lumMod val="75000"/>
                  </a:schemeClr>
                </a:solidFill>
                <a:latin typeface="Arial" pitchFamily="34" charset="0"/>
                <a:cs typeface="Arial" pitchFamily="34" charset="0"/>
              </a:rPr>
              <a:t>%</a:t>
            </a:r>
            <a:r>
              <a:rPr lang="en-US" sz="2400" dirty="0" err="1" smtClean="0">
                <a:solidFill>
                  <a:schemeClr val="accent1">
                    <a:lumMod val="75000"/>
                  </a:schemeClr>
                </a:solidFill>
                <a:latin typeface="Arial" pitchFamily="34" charset="0"/>
                <a:cs typeface="Arial" pitchFamily="34" charset="0"/>
              </a:rPr>
              <a:t>sql</a:t>
            </a:r>
            <a:r>
              <a:rPr lang="en-US" sz="2400" dirty="0" smtClean="0">
                <a:solidFill>
                  <a:schemeClr val="accent1">
                    <a:lumMod val="75000"/>
                  </a:schemeClr>
                </a:solidFill>
                <a:latin typeface="Arial" pitchFamily="34" charset="0"/>
                <a:cs typeface="Arial" pitchFamily="34" charset="0"/>
              </a:rPr>
              <a:t> Select DISTINCT(</a:t>
            </a:r>
            <a:r>
              <a:rPr lang="en-US" sz="2400" dirty="0" err="1" smtClean="0">
                <a:solidFill>
                  <a:schemeClr val="accent1">
                    <a:lumMod val="75000"/>
                  </a:schemeClr>
                </a:solidFill>
                <a:latin typeface="Arial" pitchFamily="34" charset="0"/>
                <a:cs typeface="Arial" pitchFamily="34" charset="0"/>
              </a:rPr>
              <a:t>launch_site</a:t>
            </a:r>
            <a:r>
              <a:rPr lang="en-US" sz="2400" dirty="0" smtClean="0">
                <a:solidFill>
                  <a:schemeClr val="accent1">
                    <a:lumMod val="75000"/>
                  </a:schemeClr>
                </a:solidFill>
                <a:latin typeface="Arial" pitchFamily="34" charset="0"/>
                <a:cs typeface="Arial" pitchFamily="34" charset="0"/>
              </a:rPr>
              <a:t> )</a:t>
            </a:r>
          </a:p>
          <a:p>
            <a:r>
              <a:rPr lang="en-US" sz="2400" dirty="0" smtClean="0">
                <a:solidFill>
                  <a:schemeClr val="accent1">
                    <a:lumMod val="75000"/>
                  </a:schemeClr>
                </a:solidFill>
                <a:latin typeface="Arial" pitchFamily="34" charset="0"/>
                <a:cs typeface="Arial" pitchFamily="34" charset="0"/>
              </a:rPr>
              <a:t>From </a:t>
            </a:r>
            <a:r>
              <a:rPr lang="en-US" sz="2400" dirty="0" err="1" smtClean="0">
                <a:solidFill>
                  <a:schemeClr val="accent1">
                    <a:lumMod val="75000"/>
                  </a:schemeClr>
                </a:solidFill>
                <a:latin typeface="Arial" pitchFamily="34" charset="0"/>
                <a:cs typeface="Arial" pitchFamily="34" charset="0"/>
              </a:rPr>
              <a:t>spacextbl</a:t>
            </a:r>
            <a:endParaRPr lang="en-US" sz="2400" dirty="0" smtClean="0">
              <a:solidFill>
                <a:schemeClr val="accent1">
                  <a:lumMod val="75000"/>
                </a:schemeClr>
              </a:solidFill>
              <a:latin typeface="Arial" pitchFamily="34" charset="0"/>
              <a:cs typeface="Arial" pitchFamily="34" charset="0"/>
            </a:endParaRPr>
          </a:p>
          <a:p>
            <a:endParaRPr lang="en-US" dirty="0"/>
          </a:p>
          <a:p>
            <a:pPr>
              <a:lnSpc>
                <a:spcPct val="150000"/>
              </a:lnSpc>
              <a:spcBef>
                <a:spcPct val="0"/>
              </a:spcBef>
            </a:pPr>
            <a:r>
              <a:rPr lang="en-US" sz="3200" u="sng" dirty="0" smtClean="0">
                <a:latin typeface="+mj-lt"/>
                <a:ea typeface="+mj-ea"/>
                <a:cs typeface="+mj-cs"/>
              </a:rPr>
              <a:t>Explanation:</a:t>
            </a:r>
          </a:p>
          <a:p>
            <a:pPr>
              <a:lnSpc>
                <a:spcPct val="150000"/>
              </a:lnSpc>
              <a:spcBef>
                <a:spcPct val="0"/>
              </a:spcBef>
            </a:pPr>
            <a:r>
              <a:rPr lang="en-US" sz="2000" dirty="0" smtClean="0">
                <a:latin typeface="Arial" pitchFamily="34" charset="0"/>
                <a:ea typeface="+mj-ea"/>
                <a:cs typeface="Arial" pitchFamily="34" charset="0"/>
              </a:rPr>
              <a:t>We use Distinct in the query to show unique launch sites from table </a:t>
            </a:r>
            <a:r>
              <a:rPr lang="en-US" sz="2000" dirty="0" err="1" smtClean="0">
                <a:latin typeface="Arial" pitchFamily="34" charset="0"/>
                <a:ea typeface="+mj-ea"/>
                <a:cs typeface="Arial" pitchFamily="34" charset="0"/>
              </a:rPr>
              <a:t>spacextbl</a:t>
            </a:r>
            <a:endParaRPr lang="en-GB" sz="2000" dirty="0">
              <a:latin typeface="Arial" pitchFamily="34" charset="0"/>
              <a:ea typeface="+mj-ea"/>
              <a:cs typeface="Arial" pitchFamily="34" charset="0"/>
            </a:endParaRPr>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6625" y="1662287"/>
            <a:ext cx="2622550" cy="34967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17000">
              <a:schemeClr val="accent1">
                <a:tint val="66000"/>
                <a:satMod val="160000"/>
              </a:schemeClr>
            </a:gs>
            <a:gs pos="22000">
              <a:schemeClr val="accent1">
                <a:tint val="44500"/>
                <a:satMod val="160000"/>
                <a:alpha val="68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7557" y="1461382"/>
            <a:ext cx="7710310" cy="436368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422097" y="1372743"/>
            <a:ext cx="3932237" cy="1600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u="sng" dirty="0"/>
              <a:t>SQL Query</a:t>
            </a:r>
            <a:endParaRPr lang="en-GB" sz="3200" u="sng" dirty="0"/>
          </a:p>
        </p:txBody>
      </p:sp>
      <p:sp>
        <p:nvSpPr>
          <p:cNvPr id="7" name="Text Placeholder 6"/>
          <p:cNvSpPr txBox="1">
            <a:spLocks/>
          </p:cNvSpPr>
          <p:nvPr/>
        </p:nvSpPr>
        <p:spPr>
          <a:xfrm>
            <a:off x="383822" y="1923167"/>
            <a:ext cx="3623735" cy="3901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solidFill>
                  <a:schemeClr val="accent1">
                    <a:lumMod val="75000"/>
                  </a:schemeClr>
                </a:solidFill>
                <a:latin typeface="Arial" pitchFamily="34" charset="0"/>
                <a:cs typeface="Arial" pitchFamily="34" charset="0"/>
              </a:rPr>
              <a:t>%%</a:t>
            </a:r>
            <a:r>
              <a:rPr lang="en-GB" sz="2400" dirty="0" err="1">
                <a:solidFill>
                  <a:schemeClr val="accent1">
                    <a:lumMod val="75000"/>
                  </a:schemeClr>
                </a:solidFill>
                <a:latin typeface="Arial" pitchFamily="34" charset="0"/>
                <a:cs typeface="Arial" pitchFamily="34" charset="0"/>
              </a:rPr>
              <a:t>sql</a:t>
            </a:r>
            <a:r>
              <a:rPr lang="en-GB" sz="2400" dirty="0">
                <a:solidFill>
                  <a:schemeClr val="accent1">
                    <a:lumMod val="75000"/>
                  </a:schemeClr>
                </a:solidFill>
                <a:latin typeface="Arial" pitchFamily="34" charset="0"/>
                <a:cs typeface="Arial" pitchFamily="34" charset="0"/>
              </a:rPr>
              <a:t> select * from </a:t>
            </a:r>
            <a:r>
              <a:rPr lang="en-GB" sz="2400" dirty="0" err="1">
                <a:solidFill>
                  <a:schemeClr val="accent1">
                    <a:lumMod val="75000"/>
                  </a:schemeClr>
                </a:solidFill>
                <a:latin typeface="Arial" pitchFamily="34" charset="0"/>
                <a:cs typeface="Arial" pitchFamily="34" charset="0"/>
              </a:rPr>
              <a:t>spacextbl</a:t>
            </a:r>
            <a:r>
              <a:rPr lang="en-GB" sz="2400" dirty="0">
                <a:solidFill>
                  <a:schemeClr val="accent1">
                    <a:lumMod val="75000"/>
                  </a:schemeClr>
                </a:solidFill>
                <a:latin typeface="Arial" pitchFamily="34" charset="0"/>
                <a:cs typeface="Arial" pitchFamily="34" charset="0"/>
              </a:rPr>
              <a:t> where </a:t>
            </a:r>
            <a:r>
              <a:rPr lang="en-GB" sz="2400" dirty="0" err="1">
                <a:solidFill>
                  <a:schemeClr val="accent1">
                    <a:lumMod val="75000"/>
                  </a:schemeClr>
                </a:solidFill>
                <a:latin typeface="Arial" pitchFamily="34" charset="0"/>
                <a:cs typeface="Arial" pitchFamily="34" charset="0"/>
              </a:rPr>
              <a:t>launch_site</a:t>
            </a:r>
            <a:r>
              <a:rPr lang="en-GB" sz="2400" dirty="0">
                <a:solidFill>
                  <a:schemeClr val="accent1">
                    <a:lumMod val="75000"/>
                  </a:schemeClr>
                </a:solidFill>
                <a:latin typeface="Arial" pitchFamily="34" charset="0"/>
                <a:cs typeface="Arial" pitchFamily="34" charset="0"/>
              </a:rPr>
              <a:t> like 'CCA%' limit 5;</a:t>
            </a:r>
            <a:endParaRPr lang="en-US" sz="2400" dirty="0">
              <a:solidFill>
                <a:schemeClr val="accent1">
                  <a:lumMod val="75000"/>
                </a:schemeClr>
              </a:solidFill>
              <a:latin typeface="Arial" pitchFamily="34" charset="0"/>
              <a:cs typeface="Arial" pitchFamily="34" charset="0"/>
            </a:endParaRPr>
          </a:p>
          <a:p>
            <a:pPr marL="0" indent="0">
              <a:lnSpc>
                <a:spcPct val="150000"/>
              </a:lnSpc>
              <a:spcBef>
                <a:spcPct val="0"/>
              </a:spcBef>
              <a:buNone/>
            </a:pPr>
            <a:r>
              <a:rPr lang="en-US" sz="3200" u="sng" dirty="0" smtClean="0">
                <a:latin typeface="+mj-lt"/>
                <a:ea typeface="+mj-ea"/>
                <a:cs typeface="+mj-cs"/>
              </a:rPr>
              <a:t>Explanation:</a:t>
            </a:r>
          </a:p>
          <a:p>
            <a:pPr marL="0" indent="0">
              <a:lnSpc>
                <a:spcPct val="100000"/>
              </a:lnSpc>
              <a:spcBef>
                <a:spcPct val="0"/>
              </a:spcBef>
              <a:buNone/>
            </a:pPr>
            <a:r>
              <a:rPr lang="en-US" sz="2000" dirty="0" smtClean="0">
                <a:latin typeface="Arial" pitchFamily="34" charset="0"/>
                <a:ea typeface="+mj-ea"/>
                <a:cs typeface="Arial" pitchFamily="34" charset="0"/>
              </a:rPr>
              <a:t>We use LIKE keyword as wildcard with words ‘CCA%’ to filter out </a:t>
            </a:r>
            <a:r>
              <a:rPr lang="en-US" sz="2000" dirty="0" err="1" smtClean="0">
                <a:latin typeface="Arial" pitchFamily="34" charset="0"/>
                <a:ea typeface="+mj-ea"/>
                <a:cs typeface="Arial" pitchFamily="34" charset="0"/>
              </a:rPr>
              <a:t>launch_site</a:t>
            </a:r>
            <a:r>
              <a:rPr lang="en-US" sz="2000" dirty="0" smtClean="0">
                <a:latin typeface="Arial" pitchFamily="34" charset="0"/>
                <a:ea typeface="+mj-ea"/>
                <a:cs typeface="Arial" pitchFamily="34" charset="0"/>
              </a:rPr>
              <a:t> starting with CCA. LIMIT 5 is used to limit the result to 5 rows.</a:t>
            </a:r>
            <a:endParaRPr lang="en-GB" sz="2000" dirty="0">
              <a:latin typeface="Arial" pitchFamily="34" charset="0"/>
              <a:ea typeface="+mj-ea"/>
              <a:cs typeface="Arial"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17000">
              <a:schemeClr val="accent1">
                <a:tint val="66000"/>
                <a:satMod val="160000"/>
              </a:schemeClr>
            </a:gs>
            <a:gs pos="22000">
              <a:schemeClr val="accent1">
                <a:tint val="44500"/>
                <a:satMod val="160000"/>
                <a:alpha val="68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Title 1"/>
          <p:cNvSpPr txBox="1">
            <a:spLocks/>
          </p:cNvSpPr>
          <p:nvPr/>
        </p:nvSpPr>
        <p:spPr>
          <a:xfrm>
            <a:off x="422097" y="1372743"/>
            <a:ext cx="3932237" cy="1600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u="sng" dirty="0"/>
              <a:t>SQL Query</a:t>
            </a:r>
            <a:endParaRPr lang="en-GB" sz="3200" u="sng" dirty="0"/>
          </a:p>
        </p:txBody>
      </p:sp>
      <p:sp>
        <p:nvSpPr>
          <p:cNvPr id="7" name="Text Placeholder 6"/>
          <p:cNvSpPr txBox="1">
            <a:spLocks/>
          </p:cNvSpPr>
          <p:nvPr/>
        </p:nvSpPr>
        <p:spPr>
          <a:xfrm>
            <a:off x="383822" y="1923167"/>
            <a:ext cx="5802489" cy="3901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solidFill>
                  <a:schemeClr val="accent1">
                    <a:lumMod val="75000"/>
                  </a:schemeClr>
                </a:solidFill>
                <a:latin typeface="Arial" pitchFamily="34" charset="0"/>
                <a:cs typeface="Arial" pitchFamily="34" charset="0"/>
              </a:rPr>
              <a:t>%%</a:t>
            </a:r>
            <a:r>
              <a:rPr lang="en-GB" sz="2400" dirty="0" err="1">
                <a:solidFill>
                  <a:schemeClr val="accent1">
                    <a:lumMod val="75000"/>
                  </a:schemeClr>
                </a:solidFill>
                <a:latin typeface="Arial" pitchFamily="34" charset="0"/>
                <a:cs typeface="Arial" pitchFamily="34" charset="0"/>
              </a:rPr>
              <a:t>sql</a:t>
            </a:r>
            <a:r>
              <a:rPr lang="en-GB" sz="2400" dirty="0">
                <a:solidFill>
                  <a:schemeClr val="accent1">
                    <a:lumMod val="75000"/>
                  </a:schemeClr>
                </a:solidFill>
                <a:latin typeface="Arial" pitchFamily="34" charset="0"/>
                <a:cs typeface="Arial" pitchFamily="34" charset="0"/>
              </a:rPr>
              <a:t> select sum(</a:t>
            </a:r>
            <a:r>
              <a:rPr lang="en-GB" sz="2400" dirty="0" err="1">
                <a:solidFill>
                  <a:schemeClr val="accent1">
                    <a:lumMod val="75000"/>
                  </a:schemeClr>
                </a:solidFill>
                <a:latin typeface="Arial" pitchFamily="34" charset="0"/>
                <a:cs typeface="Arial" pitchFamily="34" charset="0"/>
              </a:rPr>
              <a:t>payload_mass__kg</a:t>
            </a:r>
            <a:r>
              <a:rPr lang="en-GB" sz="2400" dirty="0">
                <a:solidFill>
                  <a:schemeClr val="accent1">
                    <a:lumMod val="75000"/>
                  </a:schemeClr>
                </a:solidFill>
                <a:latin typeface="Arial" pitchFamily="34" charset="0"/>
                <a:cs typeface="Arial" pitchFamily="34" charset="0"/>
              </a:rPr>
              <a:t>_) as </a:t>
            </a:r>
            <a:r>
              <a:rPr lang="en-GB" sz="2400" dirty="0" err="1">
                <a:solidFill>
                  <a:schemeClr val="accent1">
                    <a:lumMod val="75000"/>
                  </a:schemeClr>
                </a:solidFill>
                <a:latin typeface="Arial" pitchFamily="34" charset="0"/>
                <a:cs typeface="Arial" pitchFamily="34" charset="0"/>
              </a:rPr>
              <a:t>total_payload</a:t>
            </a:r>
            <a:r>
              <a:rPr lang="en-GB" sz="2400" dirty="0">
                <a:solidFill>
                  <a:schemeClr val="accent1">
                    <a:lumMod val="75000"/>
                  </a:schemeClr>
                </a:solidFill>
                <a:latin typeface="Arial" pitchFamily="34" charset="0"/>
                <a:cs typeface="Arial" pitchFamily="34" charset="0"/>
              </a:rPr>
              <a:t> from </a:t>
            </a:r>
            <a:r>
              <a:rPr lang="en-GB" sz="2400" dirty="0" err="1">
                <a:solidFill>
                  <a:schemeClr val="accent1">
                    <a:lumMod val="75000"/>
                  </a:schemeClr>
                </a:solidFill>
                <a:latin typeface="Arial" pitchFamily="34" charset="0"/>
                <a:cs typeface="Arial" pitchFamily="34" charset="0"/>
              </a:rPr>
              <a:t>spacextbl</a:t>
            </a:r>
            <a:r>
              <a:rPr lang="en-GB" sz="2400" dirty="0">
                <a:solidFill>
                  <a:schemeClr val="accent1">
                    <a:lumMod val="75000"/>
                  </a:schemeClr>
                </a:solidFill>
                <a:latin typeface="Arial" pitchFamily="34" charset="0"/>
                <a:cs typeface="Arial" pitchFamily="34" charset="0"/>
              </a:rPr>
              <a:t> where customer='NASA (CRS)';</a:t>
            </a:r>
          </a:p>
          <a:p>
            <a:pPr marL="0" indent="0">
              <a:lnSpc>
                <a:spcPct val="150000"/>
              </a:lnSpc>
              <a:buNone/>
            </a:pPr>
            <a:r>
              <a:rPr lang="en-US" sz="3200" u="sng" dirty="0" smtClean="0">
                <a:latin typeface="+mj-lt"/>
                <a:ea typeface="+mj-ea"/>
                <a:cs typeface="+mj-cs"/>
              </a:rPr>
              <a:t>Explanation:</a:t>
            </a:r>
          </a:p>
          <a:p>
            <a:pPr marL="0" indent="0">
              <a:lnSpc>
                <a:spcPct val="150000"/>
              </a:lnSpc>
              <a:spcBef>
                <a:spcPct val="0"/>
              </a:spcBef>
              <a:buNone/>
            </a:pPr>
            <a:r>
              <a:rPr lang="en-US" sz="2000" dirty="0" smtClean="0">
                <a:latin typeface="Arial" pitchFamily="34" charset="0"/>
                <a:ea typeface="+mj-ea"/>
                <a:cs typeface="Arial" pitchFamily="34" charset="0"/>
              </a:rPr>
              <a:t>SUM summates the total in the column </a:t>
            </a:r>
            <a:r>
              <a:rPr lang="en-US" sz="2000" dirty="0" err="1" smtClean="0">
                <a:latin typeface="Arial" pitchFamily="34" charset="0"/>
                <a:ea typeface="+mj-ea"/>
                <a:cs typeface="Arial" pitchFamily="34" charset="0"/>
              </a:rPr>
              <a:t>payload_mass_kg</a:t>
            </a:r>
            <a:r>
              <a:rPr lang="en-US" sz="2000" dirty="0" smtClean="0">
                <a:latin typeface="Arial" pitchFamily="34" charset="0"/>
                <a:ea typeface="+mj-ea"/>
                <a:cs typeface="Arial" pitchFamily="34" charset="0"/>
              </a:rPr>
              <a:t>. The WHERE clause filters the results to customer NASA(CRS).</a:t>
            </a:r>
            <a:endParaRPr lang="en-GB" sz="2000" dirty="0">
              <a:latin typeface="Arial" pitchFamily="34" charset="0"/>
              <a:ea typeface="+mj-ea"/>
              <a:cs typeface="Arial" pitchFamily="34" charset="0"/>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4662" y="1834705"/>
            <a:ext cx="2068810" cy="136005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17000">
              <a:schemeClr val="accent1">
                <a:tint val="66000"/>
                <a:satMod val="160000"/>
              </a:schemeClr>
            </a:gs>
            <a:gs pos="22000">
              <a:schemeClr val="accent1">
                <a:tint val="44500"/>
                <a:satMod val="160000"/>
                <a:alpha val="68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Title 1"/>
          <p:cNvSpPr txBox="1">
            <a:spLocks/>
          </p:cNvSpPr>
          <p:nvPr/>
        </p:nvSpPr>
        <p:spPr>
          <a:xfrm>
            <a:off x="422097" y="1372743"/>
            <a:ext cx="3932237" cy="1600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u="sng" dirty="0"/>
              <a:t>SQL Query</a:t>
            </a:r>
            <a:endParaRPr lang="en-GB" sz="3200" u="sng" dirty="0"/>
          </a:p>
        </p:txBody>
      </p:sp>
      <p:sp>
        <p:nvSpPr>
          <p:cNvPr id="7" name="Text Placeholder 6"/>
          <p:cNvSpPr txBox="1">
            <a:spLocks/>
          </p:cNvSpPr>
          <p:nvPr/>
        </p:nvSpPr>
        <p:spPr>
          <a:xfrm>
            <a:off x="383822" y="1923167"/>
            <a:ext cx="6096000" cy="3901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solidFill>
                  <a:schemeClr val="accent1">
                    <a:lumMod val="75000"/>
                  </a:schemeClr>
                </a:solidFill>
                <a:latin typeface="Arial" pitchFamily="34" charset="0"/>
                <a:cs typeface="Arial" pitchFamily="34" charset="0"/>
              </a:rPr>
              <a:t>%%</a:t>
            </a:r>
            <a:r>
              <a:rPr lang="en-GB" sz="2400" dirty="0" err="1">
                <a:solidFill>
                  <a:schemeClr val="accent1">
                    <a:lumMod val="75000"/>
                  </a:schemeClr>
                </a:solidFill>
                <a:latin typeface="Arial" pitchFamily="34" charset="0"/>
                <a:cs typeface="Arial" pitchFamily="34" charset="0"/>
              </a:rPr>
              <a:t>sql</a:t>
            </a:r>
            <a:r>
              <a:rPr lang="en-GB" sz="2400" dirty="0">
                <a:solidFill>
                  <a:schemeClr val="accent1">
                    <a:lumMod val="75000"/>
                  </a:schemeClr>
                </a:solidFill>
                <a:latin typeface="Arial" pitchFamily="34" charset="0"/>
                <a:cs typeface="Arial" pitchFamily="34" charset="0"/>
              </a:rPr>
              <a:t> select </a:t>
            </a:r>
            <a:r>
              <a:rPr lang="en-GB" sz="2400" dirty="0" err="1">
                <a:solidFill>
                  <a:schemeClr val="accent1">
                    <a:lumMod val="75000"/>
                  </a:schemeClr>
                </a:solidFill>
                <a:latin typeface="Arial" pitchFamily="34" charset="0"/>
                <a:cs typeface="Arial" pitchFamily="34" charset="0"/>
              </a:rPr>
              <a:t>avg</a:t>
            </a:r>
            <a:r>
              <a:rPr lang="en-GB" sz="2400" dirty="0">
                <a:solidFill>
                  <a:schemeClr val="accent1">
                    <a:lumMod val="75000"/>
                  </a:schemeClr>
                </a:solidFill>
                <a:latin typeface="Arial" pitchFamily="34" charset="0"/>
                <a:cs typeface="Arial" pitchFamily="34" charset="0"/>
              </a:rPr>
              <a:t>(</a:t>
            </a:r>
            <a:r>
              <a:rPr lang="en-GB" sz="2400" dirty="0" err="1">
                <a:solidFill>
                  <a:schemeClr val="accent1">
                    <a:lumMod val="75000"/>
                  </a:schemeClr>
                </a:solidFill>
                <a:latin typeface="Arial" pitchFamily="34" charset="0"/>
                <a:cs typeface="Arial" pitchFamily="34" charset="0"/>
              </a:rPr>
              <a:t>payload_mass__kg</a:t>
            </a:r>
            <a:r>
              <a:rPr lang="en-GB" sz="2400" dirty="0">
                <a:solidFill>
                  <a:schemeClr val="accent1">
                    <a:lumMod val="75000"/>
                  </a:schemeClr>
                </a:solidFill>
                <a:latin typeface="Arial" pitchFamily="34" charset="0"/>
                <a:cs typeface="Arial" pitchFamily="34" charset="0"/>
              </a:rPr>
              <a:t>_) as </a:t>
            </a:r>
            <a:r>
              <a:rPr lang="en-GB" sz="2400" dirty="0" err="1">
                <a:solidFill>
                  <a:schemeClr val="accent1">
                    <a:lumMod val="75000"/>
                  </a:schemeClr>
                </a:solidFill>
                <a:latin typeface="Arial" pitchFamily="34" charset="0"/>
                <a:cs typeface="Arial" pitchFamily="34" charset="0"/>
              </a:rPr>
              <a:t>average_payload_mass</a:t>
            </a:r>
            <a:r>
              <a:rPr lang="en-GB" sz="2400" dirty="0">
                <a:solidFill>
                  <a:schemeClr val="accent1">
                    <a:lumMod val="75000"/>
                  </a:schemeClr>
                </a:solidFill>
                <a:latin typeface="Arial" pitchFamily="34" charset="0"/>
                <a:cs typeface="Arial" pitchFamily="34" charset="0"/>
              </a:rPr>
              <a:t> from </a:t>
            </a:r>
            <a:r>
              <a:rPr lang="en-GB" sz="2400" dirty="0" err="1">
                <a:solidFill>
                  <a:schemeClr val="accent1">
                    <a:lumMod val="75000"/>
                  </a:schemeClr>
                </a:solidFill>
                <a:latin typeface="Arial" pitchFamily="34" charset="0"/>
                <a:cs typeface="Arial" pitchFamily="34" charset="0"/>
              </a:rPr>
              <a:t>spacextbl</a:t>
            </a:r>
            <a:endParaRPr lang="en-GB" sz="2400" dirty="0">
              <a:solidFill>
                <a:schemeClr val="accent1">
                  <a:lumMod val="75000"/>
                </a:schemeClr>
              </a:solidFill>
              <a:latin typeface="Arial" pitchFamily="34" charset="0"/>
              <a:cs typeface="Arial" pitchFamily="34" charset="0"/>
            </a:endParaRPr>
          </a:p>
          <a:p>
            <a:pPr marL="0" indent="0">
              <a:buNone/>
            </a:pPr>
            <a:r>
              <a:rPr lang="en-GB" sz="2400" dirty="0">
                <a:solidFill>
                  <a:schemeClr val="accent1">
                    <a:lumMod val="75000"/>
                  </a:schemeClr>
                </a:solidFill>
                <a:latin typeface="Arial" pitchFamily="34" charset="0"/>
                <a:cs typeface="Arial" pitchFamily="34" charset="0"/>
              </a:rPr>
              <a:t>where </a:t>
            </a:r>
            <a:r>
              <a:rPr lang="en-GB" sz="2400" dirty="0" err="1">
                <a:solidFill>
                  <a:schemeClr val="accent1">
                    <a:lumMod val="75000"/>
                  </a:schemeClr>
                </a:solidFill>
                <a:latin typeface="Arial" pitchFamily="34" charset="0"/>
                <a:cs typeface="Arial" pitchFamily="34" charset="0"/>
              </a:rPr>
              <a:t>booster_version</a:t>
            </a:r>
            <a:r>
              <a:rPr lang="en-GB" sz="2400" dirty="0">
                <a:solidFill>
                  <a:schemeClr val="accent1">
                    <a:lumMod val="75000"/>
                  </a:schemeClr>
                </a:solidFill>
                <a:latin typeface="Arial" pitchFamily="34" charset="0"/>
                <a:cs typeface="Arial" pitchFamily="34" charset="0"/>
              </a:rPr>
              <a:t> like 'F9 v1.1</a:t>
            </a:r>
            <a:r>
              <a:rPr lang="en-GB" sz="2400" dirty="0" smtClean="0">
                <a:solidFill>
                  <a:schemeClr val="accent1">
                    <a:lumMod val="75000"/>
                  </a:schemeClr>
                </a:solidFill>
                <a:latin typeface="Arial" pitchFamily="34" charset="0"/>
                <a:cs typeface="Arial" pitchFamily="34" charset="0"/>
              </a:rPr>
              <a:t>';</a:t>
            </a:r>
          </a:p>
          <a:p>
            <a:pPr marL="0" indent="0">
              <a:buNone/>
            </a:pPr>
            <a:endParaRPr lang="en-GB" sz="2400" dirty="0" smtClean="0">
              <a:solidFill>
                <a:schemeClr val="accent1">
                  <a:lumMod val="75000"/>
                </a:schemeClr>
              </a:solidFill>
              <a:latin typeface="Arial" pitchFamily="34" charset="0"/>
              <a:cs typeface="Arial" pitchFamily="34" charset="0"/>
            </a:endParaRPr>
          </a:p>
          <a:p>
            <a:pPr marL="0" indent="0">
              <a:buNone/>
            </a:pPr>
            <a:r>
              <a:rPr lang="en-US" sz="3200" u="sng" dirty="0" smtClean="0">
                <a:latin typeface="+mj-lt"/>
                <a:ea typeface="+mj-ea"/>
                <a:cs typeface="+mj-cs"/>
              </a:rPr>
              <a:t>Explanation:</a:t>
            </a:r>
          </a:p>
          <a:p>
            <a:pPr marL="0" indent="0">
              <a:lnSpc>
                <a:spcPct val="150000"/>
              </a:lnSpc>
              <a:spcBef>
                <a:spcPct val="0"/>
              </a:spcBef>
              <a:buNone/>
            </a:pPr>
            <a:r>
              <a:rPr lang="en-US" sz="2000" dirty="0" smtClean="0">
                <a:latin typeface="Arial" pitchFamily="34" charset="0"/>
                <a:ea typeface="+mj-ea"/>
                <a:cs typeface="Arial" pitchFamily="34" charset="0"/>
              </a:rPr>
              <a:t>Function AVG is used to calculate the average in the column </a:t>
            </a:r>
            <a:r>
              <a:rPr lang="en-US" sz="2000" dirty="0" err="1" smtClean="0">
                <a:latin typeface="Arial" pitchFamily="34" charset="0"/>
                <a:ea typeface="+mj-ea"/>
                <a:cs typeface="Arial" pitchFamily="34" charset="0"/>
              </a:rPr>
              <a:t>payload_mass__kg</a:t>
            </a:r>
            <a:r>
              <a:rPr lang="en-US" sz="2000" dirty="0" smtClean="0">
                <a:latin typeface="Arial" pitchFamily="34" charset="0"/>
                <a:ea typeface="+mj-ea"/>
                <a:cs typeface="Arial" pitchFamily="34" charset="0"/>
              </a:rPr>
              <a:t>. The WHERE clause filters results to booster version ‘F9 v1.1’</a:t>
            </a:r>
            <a:endParaRPr lang="en-GB" sz="2000" dirty="0">
              <a:latin typeface="Arial" pitchFamily="34" charset="0"/>
              <a:ea typeface="+mj-ea"/>
              <a:cs typeface="Arial" pitchFamily="34" charset="0"/>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8064" y="1923167"/>
            <a:ext cx="2704508" cy="10497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17000">
              <a:schemeClr val="accent1">
                <a:tint val="66000"/>
                <a:satMod val="160000"/>
              </a:schemeClr>
            </a:gs>
            <a:gs pos="22000">
              <a:schemeClr val="accent1">
                <a:tint val="44500"/>
                <a:satMod val="160000"/>
                <a:alpha val="68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Title 1"/>
          <p:cNvSpPr txBox="1">
            <a:spLocks/>
          </p:cNvSpPr>
          <p:nvPr/>
        </p:nvSpPr>
        <p:spPr>
          <a:xfrm>
            <a:off x="422097" y="1372743"/>
            <a:ext cx="3932237" cy="1600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u="sng" dirty="0"/>
              <a:t>SQL Query</a:t>
            </a:r>
            <a:endParaRPr lang="en-GB" sz="3200" u="sng" dirty="0"/>
          </a:p>
        </p:txBody>
      </p:sp>
      <p:sp>
        <p:nvSpPr>
          <p:cNvPr id="7" name="Text Placeholder 6"/>
          <p:cNvSpPr txBox="1">
            <a:spLocks/>
          </p:cNvSpPr>
          <p:nvPr/>
        </p:nvSpPr>
        <p:spPr>
          <a:xfrm>
            <a:off x="383822" y="1923167"/>
            <a:ext cx="6096000" cy="3901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solidFill>
                  <a:schemeClr val="accent1">
                    <a:lumMod val="75000"/>
                  </a:schemeClr>
                </a:solidFill>
                <a:latin typeface="Arial" pitchFamily="34" charset="0"/>
                <a:cs typeface="Arial" pitchFamily="34" charset="0"/>
              </a:rPr>
              <a:t>%%</a:t>
            </a:r>
            <a:r>
              <a:rPr lang="en-GB" sz="2400" dirty="0" err="1">
                <a:solidFill>
                  <a:schemeClr val="accent1">
                    <a:lumMod val="75000"/>
                  </a:schemeClr>
                </a:solidFill>
                <a:latin typeface="Arial" pitchFamily="34" charset="0"/>
                <a:cs typeface="Arial" pitchFamily="34" charset="0"/>
              </a:rPr>
              <a:t>sql</a:t>
            </a:r>
            <a:r>
              <a:rPr lang="en-GB" sz="2400" dirty="0">
                <a:solidFill>
                  <a:schemeClr val="accent1">
                    <a:lumMod val="75000"/>
                  </a:schemeClr>
                </a:solidFill>
                <a:latin typeface="Arial" pitchFamily="34" charset="0"/>
                <a:cs typeface="Arial" pitchFamily="34" charset="0"/>
              </a:rPr>
              <a:t> select min(Date) as </a:t>
            </a:r>
            <a:r>
              <a:rPr lang="en-GB" sz="2400" dirty="0" err="1">
                <a:solidFill>
                  <a:schemeClr val="accent1">
                    <a:lumMod val="75000"/>
                  </a:schemeClr>
                </a:solidFill>
                <a:latin typeface="Arial" pitchFamily="34" charset="0"/>
                <a:cs typeface="Arial" pitchFamily="34" charset="0"/>
              </a:rPr>
              <a:t>first_successful_landing</a:t>
            </a:r>
            <a:r>
              <a:rPr lang="en-GB" sz="2400" dirty="0">
                <a:solidFill>
                  <a:schemeClr val="accent1">
                    <a:lumMod val="75000"/>
                  </a:schemeClr>
                </a:solidFill>
                <a:latin typeface="Arial" pitchFamily="34" charset="0"/>
                <a:cs typeface="Arial" pitchFamily="34" charset="0"/>
              </a:rPr>
              <a:t> from </a:t>
            </a:r>
            <a:r>
              <a:rPr lang="en-GB" sz="2400" dirty="0" err="1">
                <a:solidFill>
                  <a:schemeClr val="accent1">
                    <a:lumMod val="75000"/>
                  </a:schemeClr>
                </a:solidFill>
                <a:latin typeface="Arial" pitchFamily="34" charset="0"/>
                <a:cs typeface="Arial" pitchFamily="34" charset="0"/>
              </a:rPr>
              <a:t>spacextbl</a:t>
            </a:r>
            <a:endParaRPr lang="en-GB" sz="2400" dirty="0">
              <a:solidFill>
                <a:schemeClr val="accent1">
                  <a:lumMod val="75000"/>
                </a:schemeClr>
              </a:solidFill>
              <a:latin typeface="Arial" pitchFamily="34" charset="0"/>
              <a:cs typeface="Arial" pitchFamily="34" charset="0"/>
            </a:endParaRPr>
          </a:p>
          <a:p>
            <a:pPr marL="0" indent="0">
              <a:buNone/>
            </a:pPr>
            <a:r>
              <a:rPr lang="en-GB" sz="2400" dirty="0">
                <a:solidFill>
                  <a:schemeClr val="accent1">
                    <a:lumMod val="75000"/>
                  </a:schemeClr>
                </a:solidFill>
                <a:latin typeface="Arial" pitchFamily="34" charset="0"/>
                <a:cs typeface="Arial" pitchFamily="34" charset="0"/>
              </a:rPr>
              <a:t>where </a:t>
            </a:r>
            <a:r>
              <a:rPr lang="en-GB" sz="2400" dirty="0" err="1">
                <a:solidFill>
                  <a:schemeClr val="accent1">
                    <a:lumMod val="75000"/>
                  </a:schemeClr>
                </a:solidFill>
                <a:latin typeface="Arial" pitchFamily="34" charset="0"/>
                <a:cs typeface="Arial" pitchFamily="34" charset="0"/>
              </a:rPr>
              <a:t>landing__outcome</a:t>
            </a:r>
            <a:r>
              <a:rPr lang="en-GB" sz="2400" dirty="0">
                <a:solidFill>
                  <a:schemeClr val="accent1">
                    <a:lumMod val="75000"/>
                  </a:schemeClr>
                </a:solidFill>
                <a:latin typeface="Arial" pitchFamily="34" charset="0"/>
                <a:cs typeface="Arial" pitchFamily="34" charset="0"/>
              </a:rPr>
              <a:t> like '%ground pad%';</a:t>
            </a:r>
            <a:endParaRPr lang="en-GB" sz="2400" dirty="0" smtClean="0">
              <a:solidFill>
                <a:schemeClr val="accent1">
                  <a:lumMod val="75000"/>
                </a:schemeClr>
              </a:solidFill>
              <a:latin typeface="Arial" pitchFamily="34" charset="0"/>
              <a:cs typeface="Arial" pitchFamily="34" charset="0"/>
            </a:endParaRPr>
          </a:p>
          <a:p>
            <a:pPr marL="0" indent="0">
              <a:buNone/>
            </a:pPr>
            <a:r>
              <a:rPr lang="en-US" sz="3200" u="sng" dirty="0" smtClean="0">
                <a:latin typeface="+mj-lt"/>
                <a:ea typeface="+mj-ea"/>
                <a:cs typeface="+mj-cs"/>
              </a:rPr>
              <a:t>Explanation:</a:t>
            </a:r>
          </a:p>
          <a:p>
            <a:pPr marL="0" indent="0">
              <a:lnSpc>
                <a:spcPct val="150000"/>
              </a:lnSpc>
              <a:spcBef>
                <a:spcPct val="0"/>
              </a:spcBef>
              <a:buNone/>
            </a:pPr>
            <a:r>
              <a:rPr lang="en-US" sz="2000" dirty="0" smtClean="0">
                <a:latin typeface="Arial" pitchFamily="34" charset="0"/>
                <a:ea typeface="+mj-ea"/>
                <a:cs typeface="Arial" pitchFamily="34" charset="0"/>
              </a:rPr>
              <a:t>MIN function is used to find the date of  first successful ground landing. LIKE is used as wildcard to filter </a:t>
            </a:r>
            <a:r>
              <a:rPr lang="en-US" sz="2000" dirty="0" err="1" smtClean="0">
                <a:latin typeface="Arial" pitchFamily="34" charset="0"/>
                <a:ea typeface="+mj-ea"/>
                <a:cs typeface="Arial" pitchFamily="34" charset="0"/>
              </a:rPr>
              <a:t>landing_outcome</a:t>
            </a:r>
            <a:r>
              <a:rPr lang="en-US" sz="2000" dirty="0" smtClean="0">
                <a:latin typeface="Arial" pitchFamily="34" charset="0"/>
                <a:ea typeface="+mj-ea"/>
                <a:cs typeface="Arial" pitchFamily="34" charset="0"/>
              </a:rPr>
              <a:t> with </a:t>
            </a:r>
            <a:r>
              <a:rPr lang="en-US" sz="2000" dirty="0" err="1" smtClean="0">
                <a:latin typeface="Arial" pitchFamily="34" charset="0"/>
                <a:ea typeface="+mj-ea"/>
                <a:cs typeface="Arial" pitchFamily="34" charset="0"/>
              </a:rPr>
              <a:t>groundpad</a:t>
            </a:r>
            <a:r>
              <a:rPr lang="en-US" sz="2000" dirty="0" smtClean="0">
                <a:latin typeface="Arial" pitchFamily="34" charset="0"/>
                <a:ea typeface="+mj-ea"/>
                <a:cs typeface="Arial" pitchFamily="34" charset="0"/>
              </a:rPr>
              <a:t> with successful landing.</a:t>
            </a:r>
            <a:endParaRPr lang="en-GB" sz="2000" dirty="0">
              <a:latin typeface="Arial" pitchFamily="34" charset="0"/>
              <a:ea typeface="+mj-ea"/>
              <a:cs typeface="Arial" pitchFamily="34" charset="0"/>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5234" y="1923167"/>
            <a:ext cx="2767679" cy="89905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17000">
              <a:schemeClr val="accent1">
                <a:tint val="66000"/>
                <a:satMod val="160000"/>
              </a:schemeClr>
            </a:gs>
            <a:gs pos="22000">
              <a:schemeClr val="accent1">
                <a:tint val="44500"/>
                <a:satMod val="160000"/>
                <a:alpha val="68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Title 1"/>
          <p:cNvSpPr txBox="1">
            <a:spLocks/>
          </p:cNvSpPr>
          <p:nvPr/>
        </p:nvSpPr>
        <p:spPr>
          <a:xfrm>
            <a:off x="422097" y="1372743"/>
            <a:ext cx="3932237" cy="1600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u="sng" dirty="0"/>
              <a:t>SQL Query</a:t>
            </a:r>
            <a:endParaRPr lang="en-GB" sz="3200" u="sng" dirty="0"/>
          </a:p>
        </p:txBody>
      </p:sp>
      <p:sp>
        <p:nvSpPr>
          <p:cNvPr id="7" name="Text Placeholder 6"/>
          <p:cNvSpPr txBox="1">
            <a:spLocks/>
          </p:cNvSpPr>
          <p:nvPr/>
        </p:nvSpPr>
        <p:spPr>
          <a:xfrm>
            <a:off x="383822" y="1923167"/>
            <a:ext cx="6784622" cy="45040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solidFill>
                  <a:schemeClr val="accent1">
                    <a:lumMod val="75000"/>
                  </a:schemeClr>
                </a:solidFill>
                <a:latin typeface="Arial" pitchFamily="34" charset="0"/>
                <a:cs typeface="Arial" pitchFamily="34" charset="0"/>
              </a:rPr>
              <a:t>%%</a:t>
            </a:r>
            <a:r>
              <a:rPr lang="en-GB" sz="2400" dirty="0" err="1">
                <a:solidFill>
                  <a:schemeClr val="accent1">
                    <a:lumMod val="75000"/>
                  </a:schemeClr>
                </a:solidFill>
                <a:latin typeface="Arial" pitchFamily="34" charset="0"/>
                <a:cs typeface="Arial" pitchFamily="34" charset="0"/>
              </a:rPr>
              <a:t>sql</a:t>
            </a:r>
            <a:r>
              <a:rPr lang="en-GB" sz="2400" dirty="0">
                <a:solidFill>
                  <a:schemeClr val="accent1">
                    <a:lumMod val="75000"/>
                  </a:schemeClr>
                </a:solidFill>
                <a:latin typeface="Arial" pitchFamily="34" charset="0"/>
                <a:cs typeface="Arial" pitchFamily="34" charset="0"/>
              </a:rPr>
              <a:t> select </a:t>
            </a:r>
            <a:r>
              <a:rPr lang="en-GB" sz="2400" dirty="0" err="1">
                <a:solidFill>
                  <a:schemeClr val="accent1">
                    <a:lumMod val="75000"/>
                  </a:schemeClr>
                </a:solidFill>
                <a:latin typeface="Arial" pitchFamily="34" charset="0"/>
                <a:cs typeface="Arial" pitchFamily="34" charset="0"/>
              </a:rPr>
              <a:t>booster_version,payload_mass__kg</a:t>
            </a:r>
            <a:r>
              <a:rPr lang="en-GB" sz="2400" dirty="0">
                <a:solidFill>
                  <a:schemeClr val="accent1">
                    <a:lumMod val="75000"/>
                  </a:schemeClr>
                </a:solidFill>
                <a:latin typeface="Arial" pitchFamily="34" charset="0"/>
                <a:cs typeface="Arial" pitchFamily="34" charset="0"/>
              </a:rPr>
              <a:t>_ from </a:t>
            </a:r>
            <a:r>
              <a:rPr lang="en-GB" sz="2400" dirty="0" err="1">
                <a:solidFill>
                  <a:schemeClr val="accent1">
                    <a:lumMod val="75000"/>
                  </a:schemeClr>
                </a:solidFill>
                <a:latin typeface="Arial" pitchFamily="34" charset="0"/>
                <a:cs typeface="Arial" pitchFamily="34" charset="0"/>
              </a:rPr>
              <a:t>spacextbl</a:t>
            </a:r>
            <a:endParaRPr lang="en-GB" sz="2400" dirty="0">
              <a:solidFill>
                <a:schemeClr val="accent1">
                  <a:lumMod val="75000"/>
                </a:schemeClr>
              </a:solidFill>
              <a:latin typeface="Arial" pitchFamily="34" charset="0"/>
              <a:cs typeface="Arial" pitchFamily="34" charset="0"/>
            </a:endParaRPr>
          </a:p>
          <a:p>
            <a:pPr marL="0" indent="0">
              <a:buNone/>
            </a:pPr>
            <a:r>
              <a:rPr lang="en-GB" sz="2400" dirty="0">
                <a:solidFill>
                  <a:schemeClr val="accent1">
                    <a:lumMod val="75000"/>
                  </a:schemeClr>
                </a:solidFill>
                <a:latin typeface="Arial" pitchFamily="34" charset="0"/>
                <a:cs typeface="Arial" pitchFamily="34" charset="0"/>
              </a:rPr>
              <a:t>where </a:t>
            </a:r>
            <a:r>
              <a:rPr lang="en-GB" sz="2400" dirty="0" err="1">
                <a:solidFill>
                  <a:schemeClr val="accent1">
                    <a:lumMod val="75000"/>
                  </a:schemeClr>
                </a:solidFill>
                <a:latin typeface="Arial" pitchFamily="34" charset="0"/>
                <a:cs typeface="Arial" pitchFamily="34" charset="0"/>
              </a:rPr>
              <a:t>landing__outcome</a:t>
            </a:r>
            <a:r>
              <a:rPr lang="en-GB" sz="2400" dirty="0">
                <a:solidFill>
                  <a:schemeClr val="accent1">
                    <a:lumMod val="75000"/>
                  </a:schemeClr>
                </a:solidFill>
                <a:latin typeface="Arial" pitchFamily="34" charset="0"/>
                <a:cs typeface="Arial" pitchFamily="34" charset="0"/>
              </a:rPr>
              <a:t> </a:t>
            </a:r>
            <a:r>
              <a:rPr lang="en-GB" sz="2400" dirty="0" smtClean="0">
                <a:solidFill>
                  <a:schemeClr val="accent1">
                    <a:lumMod val="75000"/>
                  </a:schemeClr>
                </a:solidFill>
                <a:latin typeface="Arial" pitchFamily="34" charset="0"/>
                <a:cs typeface="Arial" pitchFamily="34" charset="0"/>
              </a:rPr>
              <a:t>= ‘Success (drone ship)' </a:t>
            </a:r>
            <a:r>
              <a:rPr lang="en-GB" sz="2400" dirty="0">
                <a:solidFill>
                  <a:schemeClr val="accent1">
                    <a:lumMod val="75000"/>
                  </a:schemeClr>
                </a:solidFill>
                <a:latin typeface="Arial" pitchFamily="34" charset="0"/>
                <a:cs typeface="Arial" pitchFamily="34" charset="0"/>
              </a:rPr>
              <a:t>and </a:t>
            </a:r>
            <a:r>
              <a:rPr lang="en-GB" sz="2400" dirty="0" err="1">
                <a:solidFill>
                  <a:schemeClr val="accent1">
                    <a:lumMod val="75000"/>
                  </a:schemeClr>
                </a:solidFill>
                <a:latin typeface="Arial" pitchFamily="34" charset="0"/>
                <a:cs typeface="Arial" pitchFamily="34" charset="0"/>
              </a:rPr>
              <a:t>payload_mass__kg</a:t>
            </a:r>
            <a:r>
              <a:rPr lang="en-GB" sz="2400" dirty="0">
                <a:solidFill>
                  <a:schemeClr val="accent1">
                    <a:lumMod val="75000"/>
                  </a:schemeClr>
                </a:solidFill>
                <a:latin typeface="Arial" pitchFamily="34" charset="0"/>
                <a:cs typeface="Arial" pitchFamily="34" charset="0"/>
              </a:rPr>
              <a:t>_ between 4000 and 6000</a:t>
            </a:r>
            <a:r>
              <a:rPr lang="en-GB" sz="2400" dirty="0" smtClean="0">
                <a:solidFill>
                  <a:schemeClr val="accent1">
                    <a:lumMod val="75000"/>
                  </a:schemeClr>
                </a:solidFill>
                <a:latin typeface="Arial" pitchFamily="34" charset="0"/>
                <a:cs typeface="Arial" pitchFamily="34" charset="0"/>
              </a:rPr>
              <a:t>;</a:t>
            </a:r>
          </a:p>
          <a:p>
            <a:pPr marL="0" indent="0">
              <a:buNone/>
            </a:pPr>
            <a:r>
              <a:rPr lang="en-US" sz="3200" u="sng" dirty="0" smtClean="0">
                <a:latin typeface="+mj-lt"/>
                <a:ea typeface="+mj-ea"/>
                <a:cs typeface="+mj-cs"/>
              </a:rPr>
              <a:t>Explanation:</a:t>
            </a:r>
          </a:p>
          <a:p>
            <a:pPr marL="0" indent="0">
              <a:lnSpc>
                <a:spcPct val="150000"/>
              </a:lnSpc>
              <a:spcBef>
                <a:spcPct val="0"/>
              </a:spcBef>
              <a:buNone/>
            </a:pPr>
            <a:r>
              <a:rPr lang="en-US" sz="2000" dirty="0" smtClean="0">
                <a:latin typeface="Arial" pitchFamily="34" charset="0"/>
                <a:ea typeface="+mj-ea"/>
                <a:cs typeface="Arial" pitchFamily="34" charset="0"/>
              </a:rPr>
              <a:t>Queried </a:t>
            </a:r>
            <a:r>
              <a:rPr lang="en-US" sz="2000" dirty="0" err="1" smtClean="0">
                <a:latin typeface="Arial" pitchFamily="34" charset="0"/>
                <a:ea typeface="+mj-ea"/>
                <a:cs typeface="Arial" pitchFamily="34" charset="0"/>
              </a:rPr>
              <a:t>booster_version</a:t>
            </a:r>
            <a:r>
              <a:rPr lang="en-US" sz="2000" dirty="0" smtClean="0">
                <a:latin typeface="Arial" pitchFamily="34" charset="0"/>
                <a:ea typeface="+mj-ea"/>
                <a:cs typeface="Arial" pitchFamily="34" charset="0"/>
              </a:rPr>
              <a:t> and </a:t>
            </a:r>
            <a:r>
              <a:rPr lang="en-US" sz="2000" dirty="0" err="1" smtClean="0">
                <a:latin typeface="Arial" pitchFamily="34" charset="0"/>
                <a:ea typeface="+mj-ea"/>
                <a:cs typeface="Arial" pitchFamily="34" charset="0"/>
              </a:rPr>
              <a:t>payload_mass_kg</a:t>
            </a:r>
            <a:r>
              <a:rPr lang="en-US" sz="2000" dirty="0" smtClean="0">
                <a:latin typeface="Arial" pitchFamily="34" charset="0"/>
                <a:ea typeface="+mj-ea"/>
                <a:cs typeface="Arial" pitchFamily="34" charset="0"/>
              </a:rPr>
              <a:t> from table </a:t>
            </a:r>
            <a:r>
              <a:rPr lang="en-US" sz="2000" dirty="0" err="1" smtClean="0">
                <a:latin typeface="Arial" pitchFamily="34" charset="0"/>
                <a:ea typeface="+mj-ea"/>
                <a:cs typeface="Arial" pitchFamily="34" charset="0"/>
              </a:rPr>
              <a:t>spacextbl</a:t>
            </a:r>
            <a:r>
              <a:rPr lang="en-US" sz="2000" dirty="0" smtClean="0">
                <a:latin typeface="Arial" pitchFamily="34" charset="0"/>
                <a:ea typeface="+mj-ea"/>
                <a:cs typeface="Arial" pitchFamily="34" charset="0"/>
              </a:rPr>
              <a:t>. WHERE clause is used to filter the data for successful landing for drone ship with payload mass between 4000 and 6000.</a:t>
            </a:r>
            <a:endParaRPr lang="en-GB" sz="2000" dirty="0">
              <a:latin typeface="Arial" pitchFamily="34" charset="0"/>
              <a:ea typeface="+mj-ea"/>
              <a:cs typeface="Arial" pitchFamily="34" charset="0"/>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3867" y="1611027"/>
            <a:ext cx="3476801" cy="26674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17000">
              <a:schemeClr val="accent1">
                <a:tint val="66000"/>
                <a:satMod val="160000"/>
              </a:schemeClr>
            </a:gs>
            <a:gs pos="22000">
              <a:schemeClr val="accent1">
                <a:tint val="44500"/>
                <a:satMod val="160000"/>
                <a:alpha val="68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Title 1"/>
          <p:cNvSpPr txBox="1">
            <a:spLocks/>
          </p:cNvSpPr>
          <p:nvPr/>
        </p:nvSpPr>
        <p:spPr>
          <a:xfrm>
            <a:off x="422097" y="1372743"/>
            <a:ext cx="3932237" cy="1600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u="sng" dirty="0"/>
              <a:t>SQL Query</a:t>
            </a:r>
            <a:endParaRPr lang="en-GB" sz="3200" u="sng" dirty="0"/>
          </a:p>
        </p:txBody>
      </p:sp>
      <p:sp>
        <p:nvSpPr>
          <p:cNvPr id="7" name="Text Placeholder 6"/>
          <p:cNvSpPr txBox="1">
            <a:spLocks/>
          </p:cNvSpPr>
          <p:nvPr/>
        </p:nvSpPr>
        <p:spPr>
          <a:xfrm>
            <a:off x="383822" y="1923167"/>
            <a:ext cx="6784622" cy="45040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solidFill>
                  <a:schemeClr val="accent1">
                    <a:lumMod val="75000"/>
                  </a:schemeClr>
                </a:solidFill>
                <a:latin typeface="Arial" pitchFamily="34" charset="0"/>
                <a:cs typeface="Arial" pitchFamily="34" charset="0"/>
              </a:rPr>
              <a:t>%</a:t>
            </a:r>
            <a:r>
              <a:rPr lang="en-GB" sz="2400" dirty="0" err="1">
                <a:solidFill>
                  <a:schemeClr val="accent1">
                    <a:lumMod val="75000"/>
                  </a:schemeClr>
                </a:solidFill>
                <a:latin typeface="Arial" pitchFamily="34" charset="0"/>
                <a:cs typeface="Arial" pitchFamily="34" charset="0"/>
              </a:rPr>
              <a:t>sql</a:t>
            </a:r>
            <a:r>
              <a:rPr lang="en-GB" sz="2400" dirty="0">
                <a:solidFill>
                  <a:schemeClr val="accent1">
                    <a:lumMod val="75000"/>
                  </a:schemeClr>
                </a:solidFill>
                <a:latin typeface="Arial" pitchFamily="34" charset="0"/>
                <a:cs typeface="Arial" pitchFamily="34" charset="0"/>
              </a:rPr>
              <a:t> Select </a:t>
            </a:r>
            <a:r>
              <a:rPr lang="en-GB" sz="2400" dirty="0" err="1">
                <a:solidFill>
                  <a:schemeClr val="accent1">
                    <a:lumMod val="75000"/>
                  </a:schemeClr>
                </a:solidFill>
                <a:latin typeface="Arial" pitchFamily="34" charset="0"/>
                <a:cs typeface="Arial" pitchFamily="34" charset="0"/>
              </a:rPr>
              <a:t>MISSION_OUTCOME,count</a:t>
            </a:r>
            <a:r>
              <a:rPr lang="en-GB" sz="2400" dirty="0">
                <a:solidFill>
                  <a:schemeClr val="accent1">
                    <a:lumMod val="75000"/>
                  </a:schemeClr>
                </a:solidFill>
                <a:latin typeface="Arial" pitchFamily="34" charset="0"/>
                <a:cs typeface="Arial" pitchFamily="34" charset="0"/>
              </a:rPr>
              <a:t>(MISSION_OUTCOME) as count from SPACEXTBL GROUP BY </a:t>
            </a:r>
            <a:r>
              <a:rPr lang="en-GB" sz="2400" dirty="0" smtClean="0">
                <a:solidFill>
                  <a:schemeClr val="accent1">
                    <a:lumMod val="75000"/>
                  </a:schemeClr>
                </a:solidFill>
                <a:latin typeface="Arial" pitchFamily="34" charset="0"/>
                <a:cs typeface="Arial" pitchFamily="34" charset="0"/>
              </a:rPr>
              <a:t>MISSION_OUTCOME;</a:t>
            </a:r>
            <a:endParaRPr lang="en-GB" sz="2400" dirty="0">
              <a:solidFill>
                <a:schemeClr val="accent1">
                  <a:lumMod val="75000"/>
                </a:schemeClr>
              </a:solidFill>
              <a:latin typeface="Arial" pitchFamily="34" charset="0"/>
              <a:cs typeface="Arial" pitchFamily="34" charset="0"/>
            </a:endParaRPr>
          </a:p>
          <a:p>
            <a:pPr marL="0" indent="0">
              <a:buNone/>
            </a:pPr>
            <a:endParaRPr lang="en-GB" sz="2400" dirty="0" smtClean="0">
              <a:solidFill>
                <a:schemeClr val="accent1">
                  <a:lumMod val="75000"/>
                </a:schemeClr>
              </a:solidFill>
              <a:latin typeface="Arial" pitchFamily="34" charset="0"/>
              <a:cs typeface="Arial" pitchFamily="34" charset="0"/>
            </a:endParaRPr>
          </a:p>
          <a:p>
            <a:pPr marL="0" indent="0">
              <a:buNone/>
            </a:pPr>
            <a:r>
              <a:rPr lang="en-US" sz="3200" u="sng" dirty="0" smtClean="0">
                <a:latin typeface="+mj-lt"/>
                <a:ea typeface="+mj-ea"/>
                <a:cs typeface="+mj-cs"/>
              </a:rPr>
              <a:t>Explanation:</a:t>
            </a:r>
          </a:p>
          <a:p>
            <a:pPr marL="0" indent="0">
              <a:lnSpc>
                <a:spcPct val="150000"/>
              </a:lnSpc>
              <a:spcBef>
                <a:spcPct val="0"/>
              </a:spcBef>
              <a:buNone/>
            </a:pPr>
            <a:r>
              <a:rPr lang="en-US" sz="2000" dirty="0" smtClean="0">
                <a:latin typeface="Arial" pitchFamily="34" charset="0"/>
                <a:ea typeface="+mj-ea"/>
                <a:cs typeface="Arial" pitchFamily="34" charset="0"/>
              </a:rPr>
              <a:t>Queried </a:t>
            </a:r>
            <a:r>
              <a:rPr lang="en-US" sz="2000" dirty="0" err="1" smtClean="0">
                <a:latin typeface="Arial" pitchFamily="34" charset="0"/>
                <a:ea typeface="+mj-ea"/>
                <a:cs typeface="Arial" pitchFamily="34" charset="0"/>
              </a:rPr>
              <a:t>Mission_outcome</a:t>
            </a:r>
            <a:r>
              <a:rPr lang="en-US" sz="2000" dirty="0" smtClean="0">
                <a:latin typeface="Arial" pitchFamily="34" charset="0"/>
                <a:ea typeface="+mj-ea"/>
                <a:cs typeface="Arial" pitchFamily="34" charset="0"/>
              </a:rPr>
              <a:t> and its COUNT from </a:t>
            </a:r>
            <a:r>
              <a:rPr lang="en-US" sz="2000" dirty="0" err="1" smtClean="0">
                <a:latin typeface="Arial" pitchFamily="34" charset="0"/>
                <a:ea typeface="+mj-ea"/>
                <a:cs typeface="Arial" pitchFamily="34" charset="0"/>
              </a:rPr>
              <a:t>spacextbl</a:t>
            </a:r>
            <a:r>
              <a:rPr lang="en-US" sz="2000" dirty="0" smtClean="0">
                <a:latin typeface="Arial" pitchFamily="34" charset="0"/>
                <a:ea typeface="+mj-ea"/>
                <a:cs typeface="Arial" pitchFamily="34" charset="0"/>
              </a:rPr>
              <a:t> with results grouped by </a:t>
            </a:r>
            <a:r>
              <a:rPr lang="en-US" sz="2000" dirty="0" err="1" smtClean="0">
                <a:latin typeface="Arial" pitchFamily="34" charset="0"/>
                <a:ea typeface="+mj-ea"/>
                <a:cs typeface="Arial" pitchFamily="34" charset="0"/>
              </a:rPr>
              <a:t>Mission_outcome</a:t>
            </a:r>
            <a:r>
              <a:rPr lang="en-US" sz="2000" dirty="0" smtClean="0">
                <a:latin typeface="Arial" pitchFamily="34" charset="0"/>
                <a:ea typeface="+mj-ea"/>
                <a:cs typeface="Arial" pitchFamily="34" charset="0"/>
              </a:rPr>
              <a:t>.</a:t>
            </a:r>
            <a:endParaRPr lang="en-GB" sz="2000" dirty="0">
              <a:latin typeface="Arial" pitchFamily="34" charset="0"/>
              <a:ea typeface="+mj-ea"/>
              <a:cs typeface="Arial" pitchFamily="34" charset="0"/>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7859" y="2053166"/>
            <a:ext cx="3697752" cy="162701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Executive Summary</a:t>
            </a:r>
            <a:endParaRPr lang="en-US" dirty="0">
              <a:solidFill>
                <a:schemeClr val="bg1"/>
              </a:solidFill>
            </a:endParaRPr>
          </a:p>
        </p:txBody>
      </p:sp>
      <p:sp>
        <p:nvSpPr>
          <p:cNvPr id="5" name="Content Placeholder 2">
            <a:extLst>
              <a:ext uri="{FF2B5EF4-FFF2-40B4-BE49-F238E27FC236}">
                <a16:creationId xmlns:lc="http://schemas.openxmlformats.org/drawingml/2006/lockedCanvas" xmlns:a16="http://schemas.microsoft.com/office/drawing/2014/main" xmlns="" id="{79EF1473-3ADD-43F1-A495-57AAB7FD902F}"/>
              </a:ext>
            </a:extLst>
          </p:cNvPr>
          <p:cNvSpPr txBox="1">
            <a:spLocks/>
          </p:cNvSpPr>
          <p:nvPr/>
        </p:nvSpPr>
        <p:spPr>
          <a:xfrm>
            <a:off x="752019" y="1524871"/>
            <a:ext cx="10687961" cy="5203307"/>
          </a:xfrm>
          <a:prstGeom prst="rect">
            <a:avLst/>
          </a:prstGeom>
        </p:spPr>
        <p:txBody>
          <a:bodyPr lIns="91440" tIns="45720" rIns="91440" bIns="45720" anchor="t">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00000"/>
              </a:lnSpc>
              <a:spcBef>
                <a:spcPts val="1400"/>
              </a:spcBef>
              <a:buFont typeface="Arial" pitchFamily="34" charset="0"/>
              <a:buChar char="•"/>
            </a:pPr>
            <a:r>
              <a:rPr lang="en-US" sz="2200" b="1" dirty="0">
                <a:solidFill>
                  <a:schemeClr val="bg1"/>
                </a:solidFill>
                <a:latin typeface="Arial" pitchFamily="34" charset="0"/>
                <a:cs typeface="Arial" pitchFamily="34" charset="0"/>
              </a:rPr>
              <a:t>Summary of methodologies</a:t>
            </a:r>
          </a:p>
          <a:p>
            <a:pPr lvl="1">
              <a:lnSpc>
                <a:spcPct val="100000"/>
              </a:lnSpc>
              <a:spcBef>
                <a:spcPts val="1400"/>
              </a:spcBef>
              <a:buFontTx/>
              <a:buChar char="-"/>
            </a:pPr>
            <a:r>
              <a:rPr lang="en-US" sz="1900" b="1" dirty="0">
                <a:solidFill>
                  <a:schemeClr val="bg1"/>
                </a:solidFill>
                <a:latin typeface="Arial" pitchFamily="34" charset="0"/>
                <a:cs typeface="Arial" pitchFamily="34" charset="0"/>
              </a:rPr>
              <a:t>Data Collection through </a:t>
            </a:r>
            <a:r>
              <a:rPr lang="en-US" sz="1900" b="1" dirty="0" smtClean="0">
                <a:solidFill>
                  <a:schemeClr val="bg1"/>
                </a:solidFill>
                <a:latin typeface="Arial" pitchFamily="34" charset="0"/>
                <a:cs typeface="Arial" pitchFamily="34" charset="0"/>
              </a:rPr>
              <a:t>API and Web </a:t>
            </a:r>
            <a:r>
              <a:rPr lang="en-US" sz="1900" b="1" dirty="0">
                <a:solidFill>
                  <a:schemeClr val="bg1"/>
                </a:solidFill>
                <a:latin typeface="Arial" pitchFamily="34" charset="0"/>
                <a:cs typeface="Arial" pitchFamily="34" charset="0"/>
              </a:rPr>
              <a:t>Scraping</a:t>
            </a:r>
          </a:p>
          <a:p>
            <a:pPr lvl="1">
              <a:lnSpc>
                <a:spcPct val="100000"/>
              </a:lnSpc>
              <a:spcBef>
                <a:spcPts val="1400"/>
              </a:spcBef>
              <a:buFontTx/>
              <a:buChar char="-"/>
            </a:pPr>
            <a:r>
              <a:rPr lang="en-US" sz="1900" b="1" dirty="0">
                <a:solidFill>
                  <a:schemeClr val="bg1"/>
                </a:solidFill>
                <a:latin typeface="Arial" pitchFamily="34" charset="0"/>
                <a:cs typeface="Arial" pitchFamily="34" charset="0"/>
              </a:rPr>
              <a:t>Data Wrangling</a:t>
            </a:r>
          </a:p>
          <a:p>
            <a:pPr lvl="1">
              <a:lnSpc>
                <a:spcPct val="100000"/>
              </a:lnSpc>
              <a:spcBef>
                <a:spcPts val="1400"/>
              </a:spcBef>
              <a:buFontTx/>
              <a:buChar char="-"/>
            </a:pPr>
            <a:r>
              <a:rPr lang="en-US" sz="1900" b="1" dirty="0">
                <a:solidFill>
                  <a:schemeClr val="bg1"/>
                </a:solidFill>
                <a:latin typeface="Arial" pitchFamily="34" charset="0"/>
                <a:cs typeface="Arial" pitchFamily="34" charset="0"/>
              </a:rPr>
              <a:t>Exploratory Data Analysis with SQL</a:t>
            </a:r>
          </a:p>
          <a:p>
            <a:pPr lvl="1">
              <a:lnSpc>
                <a:spcPct val="100000"/>
              </a:lnSpc>
              <a:spcBef>
                <a:spcPts val="1400"/>
              </a:spcBef>
              <a:buFontTx/>
              <a:buChar char="-"/>
            </a:pPr>
            <a:r>
              <a:rPr lang="en-US" sz="1900" b="1" dirty="0">
                <a:solidFill>
                  <a:schemeClr val="bg1"/>
                </a:solidFill>
                <a:latin typeface="Arial" pitchFamily="34" charset="0"/>
                <a:cs typeface="Arial" pitchFamily="34" charset="0"/>
              </a:rPr>
              <a:t>Exploratory Data Analysis with Data Visualization</a:t>
            </a:r>
          </a:p>
          <a:p>
            <a:pPr lvl="1">
              <a:lnSpc>
                <a:spcPct val="100000"/>
              </a:lnSpc>
              <a:spcBef>
                <a:spcPts val="1400"/>
              </a:spcBef>
              <a:buFontTx/>
              <a:buChar char="-"/>
            </a:pPr>
            <a:r>
              <a:rPr lang="en-US" sz="1900" b="1" dirty="0">
                <a:solidFill>
                  <a:schemeClr val="bg1"/>
                </a:solidFill>
                <a:latin typeface="Arial" pitchFamily="34" charset="0"/>
                <a:cs typeface="Arial" pitchFamily="34" charset="0"/>
              </a:rPr>
              <a:t>Interactive Visual Analytics with </a:t>
            </a:r>
            <a:r>
              <a:rPr lang="en-US" sz="1900" b="1" dirty="0" smtClean="0">
                <a:solidFill>
                  <a:schemeClr val="bg1"/>
                </a:solidFill>
                <a:latin typeface="Arial" pitchFamily="34" charset="0"/>
                <a:cs typeface="Arial" pitchFamily="34" charset="0"/>
              </a:rPr>
              <a:t>Folium</a:t>
            </a:r>
          </a:p>
          <a:p>
            <a:pPr lvl="1">
              <a:lnSpc>
                <a:spcPct val="100000"/>
              </a:lnSpc>
              <a:spcBef>
                <a:spcPts val="1400"/>
              </a:spcBef>
              <a:buFontTx/>
              <a:buChar char="-"/>
            </a:pPr>
            <a:r>
              <a:rPr lang="en-US" sz="1900" b="1" dirty="0" smtClean="0">
                <a:solidFill>
                  <a:schemeClr val="bg1"/>
                </a:solidFill>
                <a:latin typeface="Arial" pitchFamily="34" charset="0"/>
                <a:cs typeface="Arial" pitchFamily="34" charset="0"/>
              </a:rPr>
              <a:t>Building Interactive Dashboard with </a:t>
            </a:r>
            <a:r>
              <a:rPr lang="en-US" sz="1900" b="1" dirty="0" err="1" smtClean="0">
                <a:solidFill>
                  <a:schemeClr val="bg1"/>
                </a:solidFill>
                <a:latin typeface="Arial" pitchFamily="34" charset="0"/>
                <a:cs typeface="Arial" pitchFamily="34" charset="0"/>
              </a:rPr>
              <a:t>Plotly</a:t>
            </a:r>
            <a:endParaRPr lang="en-US" sz="1900" b="1" dirty="0">
              <a:solidFill>
                <a:schemeClr val="bg1"/>
              </a:solidFill>
              <a:latin typeface="Arial" pitchFamily="34" charset="0"/>
              <a:cs typeface="Arial" pitchFamily="34" charset="0"/>
            </a:endParaRPr>
          </a:p>
          <a:p>
            <a:pPr lvl="1">
              <a:lnSpc>
                <a:spcPct val="100000"/>
              </a:lnSpc>
              <a:spcBef>
                <a:spcPts val="1400"/>
              </a:spcBef>
              <a:buFontTx/>
              <a:buChar char="-"/>
            </a:pPr>
            <a:r>
              <a:rPr lang="en-US" sz="1900" b="1" dirty="0" smtClean="0">
                <a:solidFill>
                  <a:schemeClr val="bg1"/>
                </a:solidFill>
                <a:latin typeface="Arial" pitchFamily="34" charset="0"/>
                <a:cs typeface="Arial" pitchFamily="34" charset="0"/>
              </a:rPr>
              <a:t>Predictive Analysis</a:t>
            </a:r>
            <a:endParaRPr lang="en-US" sz="1900" b="1" dirty="0">
              <a:solidFill>
                <a:schemeClr val="bg1"/>
              </a:solidFill>
              <a:latin typeface="Arial" pitchFamily="34" charset="0"/>
              <a:cs typeface="Arial" pitchFamily="34" charset="0"/>
            </a:endParaRPr>
          </a:p>
          <a:p>
            <a:pPr marL="342900" indent="-342900">
              <a:lnSpc>
                <a:spcPct val="100000"/>
              </a:lnSpc>
              <a:spcBef>
                <a:spcPts val="1400"/>
              </a:spcBef>
              <a:buFont typeface="Arial" pitchFamily="34" charset="0"/>
              <a:buChar char="•"/>
            </a:pPr>
            <a:r>
              <a:rPr lang="en-US" sz="2200" b="1" dirty="0">
                <a:solidFill>
                  <a:schemeClr val="bg1"/>
                </a:solidFill>
                <a:latin typeface="Arial" pitchFamily="34" charset="0"/>
                <a:cs typeface="Arial" pitchFamily="34" charset="0"/>
              </a:rPr>
              <a:t>Summary of all results</a:t>
            </a:r>
            <a:endParaRPr lang="en-US" sz="1800" b="1" dirty="0">
              <a:solidFill>
                <a:schemeClr val="bg1"/>
              </a:solidFill>
              <a:latin typeface="Arial" pitchFamily="34" charset="0"/>
              <a:cs typeface="Arial" pitchFamily="34" charset="0"/>
            </a:endParaRPr>
          </a:p>
          <a:p>
            <a:pPr lvl="1">
              <a:lnSpc>
                <a:spcPct val="100000"/>
              </a:lnSpc>
              <a:spcBef>
                <a:spcPts val="1400"/>
              </a:spcBef>
              <a:buFontTx/>
              <a:buChar char="-"/>
            </a:pPr>
            <a:r>
              <a:rPr lang="en-US" sz="1900" b="1" dirty="0">
                <a:solidFill>
                  <a:schemeClr val="bg1"/>
                </a:solidFill>
                <a:latin typeface="Arial" pitchFamily="34" charset="0"/>
                <a:cs typeface="Arial" pitchFamily="34" charset="0"/>
              </a:rPr>
              <a:t>Exploratory Data Analysis result</a:t>
            </a:r>
          </a:p>
          <a:p>
            <a:pPr lvl="1">
              <a:lnSpc>
                <a:spcPct val="100000"/>
              </a:lnSpc>
              <a:spcBef>
                <a:spcPts val="1400"/>
              </a:spcBef>
              <a:buFontTx/>
              <a:buChar char="-"/>
            </a:pPr>
            <a:r>
              <a:rPr lang="en-US" sz="1900" b="1" dirty="0">
                <a:solidFill>
                  <a:schemeClr val="bg1"/>
                </a:solidFill>
                <a:latin typeface="Arial" pitchFamily="34" charset="0"/>
                <a:cs typeface="Arial" pitchFamily="34" charset="0"/>
              </a:rPr>
              <a:t>Interactive </a:t>
            </a:r>
            <a:r>
              <a:rPr lang="en-US" sz="1900" b="1" dirty="0" smtClean="0">
                <a:solidFill>
                  <a:schemeClr val="bg1"/>
                </a:solidFill>
                <a:latin typeface="Arial" pitchFamily="34" charset="0"/>
                <a:cs typeface="Arial" pitchFamily="34" charset="0"/>
              </a:rPr>
              <a:t>analytics of Dashboard through </a:t>
            </a:r>
            <a:r>
              <a:rPr lang="en-US" sz="1900" b="1" dirty="0">
                <a:solidFill>
                  <a:schemeClr val="bg1"/>
                </a:solidFill>
                <a:latin typeface="Arial" pitchFamily="34" charset="0"/>
                <a:cs typeface="Arial" pitchFamily="34" charset="0"/>
              </a:rPr>
              <a:t>screenshots</a:t>
            </a:r>
          </a:p>
          <a:p>
            <a:pPr lvl="1">
              <a:lnSpc>
                <a:spcPct val="100000"/>
              </a:lnSpc>
              <a:spcBef>
                <a:spcPts val="1400"/>
              </a:spcBef>
              <a:buFontTx/>
              <a:buChar char="-"/>
            </a:pPr>
            <a:r>
              <a:rPr lang="en-US" sz="1900" b="1" dirty="0">
                <a:solidFill>
                  <a:schemeClr val="bg1"/>
                </a:solidFill>
                <a:latin typeface="Arial" pitchFamily="34" charset="0"/>
                <a:cs typeface="Arial" pitchFamily="34" charset="0"/>
              </a:rPr>
              <a:t>Predictive </a:t>
            </a:r>
            <a:r>
              <a:rPr lang="en-US" sz="1900" b="1" dirty="0" smtClean="0">
                <a:solidFill>
                  <a:schemeClr val="bg1"/>
                </a:solidFill>
                <a:latin typeface="Arial" pitchFamily="34" charset="0"/>
                <a:cs typeface="Arial" pitchFamily="34" charset="0"/>
              </a:rPr>
              <a:t>Analysis </a:t>
            </a:r>
            <a:r>
              <a:rPr lang="en-US" sz="1900" b="1" dirty="0">
                <a:solidFill>
                  <a:schemeClr val="bg1"/>
                </a:solidFill>
                <a:latin typeface="Arial" pitchFamily="34" charset="0"/>
                <a:cs typeface="Arial" pitchFamily="34" charset="0"/>
              </a:rPr>
              <a:t>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17000">
              <a:schemeClr val="accent1">
                <a:tint val="66000"/>
                <a:satMod val="160000"/>
              </a:schemeClr>
            </a:gs>
            <a:gs pos="22000">
              <a:schemeClr val="accent1">
                <a:tint val="44500"/>
                <a:satMod val="160000"/>
                <a:alpha val="68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Title 1"/>
          <p:cNvSpPr txBox="1">
            <a:spLocks/>
          </p:cNvSpPr>
          <p:nvPr/>
        </p:nvSpPr>
        <p:spPr>
          <a:xfrm>
            <a:off x="422097" y="1372743"/>
            <a:ext cx="3932237" cy="1600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u="sng" dirty="0"/>
              <a:t>SQL Query</a:t>
            </a:r>
            <a:endParaRPr lang="en-GB" sz="3200" u="sng" dirty="0"/>
          </a:p>
        </p:txBody>
      </p:sp>
      <p:sp>
        <p:nvSpPr>
          <p:cNvPr id="7" name="Text Placeholder 6"/>
          <p:cNvSpPr txBox="1">
            <a:spLocks/>
          </p:cNvSpPr>
          <p:nvPr/>
        </p:nvSpPr>
        <p:spPr>
          <a:xfrm>
            <a:off x="383822" y="1923167"/>
            <a:ext cx="6784622" cy="46921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solidFill>
                  <a:schemeClr val="accent1">
                    <a:lumMod val="75000"/>
                  </a:schemeClr>
                </a:solidFill>
                <a:latin typeface="Arial" pitchFamily="34" charset="0"/>
                <a:cs typeface="Arial" pitchFamily="34" charset="0"/>
              </a:rPr>
              <a:t>%%</a:t>
            </a:r>
            <a:r>
              <a:rPr lang="en-GB" sz="2400" dirty="0" err="1">
                <a:solidFill>
                  <a:schemeClr val="accent1">
                    <a:lumMod val="75000"/>
                  </a:schemeClr>
                </a:solidFill>
                <a:latin typeface="Arial" pitchFamily="34" charset="0"/>
                <a:cs typeface="Arial" pitchFamily="34" charset="0"/>
              </a:rPr>
              <a:t>sql</a:t>
            </a:r>
            <a:r>
              <a:rPr lang="en-GB" sz="2400" dirty="0">
                <a:solidFill>
                  <a:schemeClr val="accent1">
                    <a:lumMod val="75000"/>
                  </a:schemeClr>
                </a:solidFill>
                <a:latin typeface="Arial" pitchFamily="34" charset="0"/>
                <a:cs typeface="Arial" pitchFamily="34" charset="0"/>
              </a:rPr>
              <a:t> select </a:t>
            </a:r>
            <a:r>
              <a:rPr lang="en-GB" sz="2400" dirty="0" err="1">
                <a:solidFill>
                  <a:schemeClr val="accent1">
                    <a:lumMod val="75000"/>
                  </a:schemeClr>
                </a:solidFill>
                <a:latin typeface="Arial" pitchFamily="34" charset="0"/>
                <a:cs typeface="Arial" pitchFamily="34" charset="0"/>
              </a:rPr>
              <a:t>booster_version,payload_mass__kg</a:t>
            </a:r>
            <a:r>
              <a:rPr lang="en-GB" sz="2400" dirty="0">
                <a:solidFill>
                  <a:schemeClr val="accent1">
                    <a:lumMod val="75000"/>
                  </a:schemeClr>
                </a:solidFill>
                <a:latin typeface="Arial" pitchFamily="34" charset="0"/>
                <a:cs typeface="Arial" pitchFamily="34" charset="0"/>
              </a:rPr>
              <a:t>_ from </a:t>
            </a:r>
            <a:r>
              <a:rPr lang="en-GB" sz="2400" dirty="0" err="1">
                <a:solidFill>
                  <a:schemeClr val="accent1">
                    <a:lumMod val="75000"/>
                  </a:schemeClr>
                </a:solidFill>
                <a:latin typeface="Arial" pitchFamily="34" charset="0"/>
                <a:cs typeface="Arial" pitchFamily="34" charset="0"/>
              </a:rPr>
              <a:t>spacextbl</a:t>
            </a:r>
            <a:endParaRPr lang="en-GB" sz="2400" dirty="0">
              <a:solidFill>
                <a:schemeClr val="accent1">
                  <a:lumMod val="75000"/>
                </a:schemeClr>
              </a:solidFill>
              <a:latin typeface="Arial" pitchFamily="34" charset="0"/>
              <a:cs typeface="Arial" pitchFamily="34" charset="0"/>
            </a:endParaRPr>
          </a:p>
          <a:p>
            <a:pPr marL="0" indent="0">
              <a:buNone/>
            </a:pPr>
            <a:r>
              <a:rPr lang="en-GB" sz="2400" dirty="0">
                <a:solidFill>
                  <a:schemeClr val="accent1">
                    <a:lumMod val="75000"/>
                  </a:schemeClr>
                </a:solidFill>
                <a:latin typeface="Arial" pitchFamily="34" charset="0"/>
                <a:cs typeface="Arial" pitchFamily="34" charset="0"/>
              </a:rPr>
              <a:t>where </a:t>
            </a:r>
            <a:r>
              <a:rPr lang="en-GB" sz="2400" dirty="0" err="1">
                <a:solidFill>
                  <a:schemeClr val="accent1">
                    <a:lumMod val="75000"/>
                  </a:schemeClr>
                </a:solidFill>
                <a:latin typeface="Arial" pitchFamily="34" charset="0"/>
                <a:cs typeface="Arial" pitchFamily="34" charset="0"/>
              </a:rPr>
              <a:t>payload_mass__kg</a:t>
            </a:r>
            <a:r>
              <a:rPr lang="en-GB" sz="2400" dirty="0">
                <a:solidFill>
                  <a:schemeClr val="accent1">
                    <a:lumMod val="75000"/>
                  </a:schemeClr>
                </a:solidFill>
                <a:latin typeface="Arial" pitchFamily="34" charset="0"/>
                <a:cs typeface="Arial" pitchFamily="34" charset="0"/>
              </a:rPr>
              <a:t>_ in (select max(</a:t>
            </a:r>
            <a:r>
              <a:rPr lang="en-GB" sz="2400" dirty="0" err="1">
                <a:solidFill>
                  <a:schemeClr val="accent1">
                    <a:lumMod val="75000"/>
                  </a:schemeClr>
                </a:solidFill>
                <a:latin typeface="Arial" pitchFamily="34" charset="0"/>
                <a:cs typeface="Arial" pitchFamily="34" charset="0"/>
              </a:rPr>
              <a:t>payload_mass__kg</a:t>
            </a:r>
            <a:r>
              <a:rPr lang="en-GB" sz="2400" dirty="0">
                <a:solidFill>
                  <a:schemeClr val="accent1">
                    <a:lumMod val="75000"/>
                  </a:schemeClr>
                </a:solidFill>
                <a:latin typeface="Arial" pitchFamily="34" charset="0"/>
                <a:cs typeface="Arial" pitchFamily="34" charset="0"/>
              </a:rPr>
              <a:t>_) from </a:t>
            </a:r>
            <a:r>
              <a:rPr lang="en-GB" sz="2400" dirty="0" err="1">
                <a:solidFill>
                  <a:schemeClr val="accent1">
                    <a:lumMod val="75000"/>
                  </a:schemeClr>
                </a:solidFill>
                <a:latin typeface="Arial" pitchFamily="34" charset="0"/>
                <a:cs typeface="Arial" pitchFamily="34" charset="0"/>
              </a:rPr>
              <a:t>spacextbl</a:t>
            </a:r>
            <a:r>
              <a:rPr lang="en-GB" sz="2400" dirty="0" smtClean="0">
                <a:solidFill>
                  <a:schemeClr val="accent1">
                    <a:lumMod val="75000"/>
                  </a:schemeClr>
                </a:solidFill>
                <a:latin typeface="Arial" pitchFamily="34" charset="0"/>
                <a:cs typeface="Arial" pitchFamily="34" charset="0"/>
              </a:rPr>
              <a:t>);</a:t>
            </a:r>
          </a:p>
          <a:p>
            <a:pPr marL="0" indent="0">
              <a:buNone/>
            </a:pPr>
            <a:endParaRPr lang="en-GB" sz="2400" dirty="0" smtClean="0">
              <a:solidFill>
                <a:schemeClr val="accent1">
                  <a:lumMod val="75000"/>
                </a:schemeClr>
              </a:solidFill>
              <a:latin typeface="Arial" pitchFamily="34" charset="0"/>
              <a:cs typeface="Arial" pitchFamily="34" charset="0"/>
            </a:endParaRPr>
          </a:p>
          <a:p>
            <a:pPr marL="0" indent="0">
              <a:buNone/>
            </a:pPr>
            <a:r>
              <a:rPr lang="en-US" sz="3200" u="sng" dirty="0" smtClean="0">
                <a:latin typeface="+mj-lt"/>
                <a:ea typeface="+mj-ea"/>
                <a:cs typeface="+mj-cs"/>
              </a:rPr>
              <a:t>Explanation:</a:t>
            </a:r>
          </a:p>
          <a:p>
            <a:pPr marL="0" indent="0">
              <a:lnSpc>
                <a:spcPct val="150000"/>
              </a:lnSpc>
              <a:spcBef>
                <a:spcPct val="0"/>
              </a:spcBef>
              <a:buNone/>
            </a:pPr>
            <a:r>
              <a:rPr lang="en-US" sz="2000" dirty="0" smtClean="0">
                <a:latin typeface="Arial" pitchFamily="34" charset="0"/>
                <a:ea typeface="+mj-ea"/>
                <a:cs typeface="Arial" pitchFamily="34" charset="0"/>
              </a:rPr>
              <a:t>Queried </a:t>
            </a:r>
            <a:r>
              <a:rPr lang="en-US" sz="2000" dirty="0" err="1" smtClean="0">
                <a:latin typeface="Arial" pitchFamily="34" charset="0"/>
                <a:ea typeface="+mj-ea"/>
                <a:cs typeface="Arial" pitchFamily="34" charset="0"/>
              </a:rPr>
              <a:t>Booster_version</a:t>
            </a:r>
            <a:r>
              <a:rPr lang="en-US" sz="2000" dirty="0" smtClean="0">
                <a:latin typeface="Arial" pitchFamily="34" charset="0"/>
                <a:ea typeface="+mj-ea"/>
                <a:cs typeface="Arial" pitchFamily="34" charset="0"/>
              </a:rPr>
              <a:t> and payload mass from </a:t>
            </a:r>
            <a:r>
              <a:rPr lang="en-US" sz="2000" dirty="0" err="1" smtClean="0">
                <a:latin typeface="Arial" pitchFamily="34" charset="0"/>
                <a:ea typeface="+mj-ea"/>
                <a:cs typeface="Arial" pitchFamily="34" charset="0"/>
              </a:rPr>
              <a:t>spacextbl</a:t>
            </a:r>
            <a:r>
              <a:rPr lang="en-US" sz="2000" dirty="0" smtClean="0">
                <a:latin typeface="Arial" pitchFamily="34" charset="0"/>
                <a:ea typeface="+mj-ea"/>
                <a:cs typeface="Arial" pitchFamily="34" charset="0"/>
              </a:rPr>
              <a:t> with payload mass was </a:t>
            </a:r>
            <a:r>
              <a:rPr lang="en-US" sz="2000" dirty="0" err="1" smtClean="0">
                <a:latin typeface="Arial" pitchFamily="34" charset="0"/>
                <a:ea typeface="+mj-ea"/>
                <a:cs typeface="Arial" pitchFamily="34" charset="0"/>
              </a:rPr>
              <a:t>subqueried</a:t>
            </a:r>
            <a:r>
              <a:rPr lang="en-US" sz="2000" dirty="0" smtClean="0">
                <a:latin typeface="Arial" pitchFamily="34" charset="0"/>
                <a:ea typeface="+mj-ea"/>
                <a:cs typeface="Arial" pitchFamily="34" charset="0"/>
              </a:rPr>
              <a:t> from </a:t>
            </a:r>
            <a:r>
              <a:rPr lang="en-US" sz="2000" dirty="0" err="1" smtClean="0">
                <a:latin typeface="Arial" pitchFamily="34" charset="0"/>
                <a:ea typeface="+mj-ea"/>
                <a:cs typeface="Arial" pitchFamily="34" charset="0"/>
              </a:rPr>
              <a:t>spacextbl</a:t>
            </a:r>
            <a:r>
              <a:rPr lang="en-US" sz="2000" dirty="0" smtClean="0">
                <a:latin typeface="Arial" pitchFamily="34" charset="0"/>
                <a:ea typeface="+mj-ea"/>
                <a:cs typeface="Arial" pitchFamily="34" charset="0"/>
              </a:rPr>
              <a:t> using MAX function to get maximum payload for respective booster version.</a:t>
            </a:r>
            <a:endParaRPr lang="en-GB" sz="2000" dirty="0">
              <a:latin typeface="Arial" pitchFamily="34" charset="0"/>
              <a:ea typeface="+mj-ea"/>
              <a:cs typeface="Arial" pitchFamily="34" charset="0"/>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3267" y="1588735"/>
            <a:ext cx="3088772" cy="44368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17000">
              <a:schemeClr val="accent1">
                <a:tint val="66000"/>
                <a:satMod val="160000"/>
              </a:schemeClr>
            </a:gs>
            <a:gs pos="22000">
              <a:schemeClr val="accent1">
                <a:tint val="44500"/>
                <a:satMod val="160000"/>
                <a:alpha val="68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a:t>
            </a:r>
            <a:r>
              <a:rPr lang="en-US" dirty="0" smtClean="0">
                <a:solidFill>
                  <a:srgbClr val="0B49CB"/>
                </a:solidFill>
                <a:latin typeface="Abadi"/>
              </a:rPr>
              <a:t>Records for Failed </a:t>
            </a:r>
            <a:r>
              <a:rPr lang="en-US" dirty="0">
                <a:solidFill>
                  <a:srgbClr val="0B49CB"/>
                </a:solidFill>
                <a:latin typeface="Abadi"/>
              </a:rPr>
              <a:t>L</a:t>
            </a:r>
            <a:r>
              <a:rPr lang="en-US" dirty="0" smtClean="0">
                <a:solidFill>
                  <a:srgbClr val="0B49CB"/>
                </a:solidFill>
                <a:latin typeface="Abadi"/>
              </a:rPr>
              <a:t>anding of </a:t>
            </a:r>
            <a:r>
              <a:rPr lang="en-US" dirty="0" err="1">
                <a:solidFill>
                  <a:srgbClr val="0B49CB"/>
                </a:solidFill>
                <a:latin typeface="Abadi"/>
              </a:rPr>
              <a:t>D</a:t>
            </a:r>
            <a:r>
              <a:rPr lang="en-US" dirty="0" err="1" smtClean="0">
                <a:solidFill>
                  <a:srgbClr val="0B49CB"/>
                </a:solidFill>
                <a:latin typeface="Abadi"/>
              </a:rPr>
              <a:t>roneship</a:t>
            </a:r>
            <a:endParaRPr lang="en-US" dirty="0">
              <a:solidFill>
                <a:srgbClr val="0B49CB"/>
              </a:solidFill>
              <a:latin typeface="Abadi"/>
            </a:endParaRPr>
          </a:p>
        </p:txBody>
      </p:sp>
      <p:sp>
        <p:nvSpPr>
          <p:cNvPr id="6" name="Title 1"/>
          <p:cNvSpPr txBox="1">
            <a:spLocks/>
          </p:cNvSpPr>
          <p:nvPr/>
        </p:nvSpPr>
        <p:spPr>
          <a:xfrm>
            <a:off x="422097" y="1372743"/>
            <a:ext cx="3932237" cy="1600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u="sng" dirty="0"/>
              <a:t>SQL Query</a:t>
            </a:r>
            <a:endParaRPr lang="en-GB" sz="3200" u="sng" dirty="0"/>
          </a:p>
        </p:txBody>
      </p:sp>
      <p:sp>
        <p:nvSpPr>
          <p:cNvPr id="7" name="Text Placeholder 6"/>
          <p:cNvSpPr txBox="1">
            <a:spLocks/>
          </p:cNvSpPr>
          <p:nvPr/>
        </p:nvSpPr>
        <p:spPr>
          <a:xfrm>
            <a:off x="383822" y="1923167"/>
            <a:ext cx="7292622" cy="46921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solidFill>
                  <a:schemeClr val="accent1">
                    <a:lumMod val="75000"/>
                  </a:schemeClr>
                </a:solidFill>
                <a:latin typeface="Arial" pitchFamily="34" charset="0"/>
                <a:cs typeface="Arial" pitchFamily="34" charset="0"/>
              </a:rPr>
              <a:t>%%</a:t>
            </a:r>
            <a:r>
              <a:rPr lang="en-GB" sz="2400" dirty="0" err="1">
                <a:solidFill>
                  <a:schemeClr val="accent1">
                    <a:lumMod val="75000"/>
                  </a:schemeClr>
                </a:solidFill>
                <a:latin typeface="Arial" pitchFamily="34" charset="0"/>
                <a:cs typeface="Arial" pitchFamily="34" charset="0"/>
              </a:rPr>
              <a:t>sql</a:t>
            </a:r>
            <a:r>
              <a:rPr lang="en-GB" sz="2400" dirty="0">
                <a:solidFill>
                  <a:schemeClr val="accent1">
                    <a:lumMod val="75000"/>
                  </a:schemeClr>
                </a:solidFill>
                <a:latin typeface="Arial" pitchFamily="34" charset="0"/>
                <a:cs typeface="Arial" pitchFamily="34" charset="0"/>
              </a:rPr>
              <a:t> select </a:t>
            </a:r>
            <a:r>
              <a:rPr lang="en-GB" sz="2400" dirty="0" err="1">
                <a:solidFill>
                  <a:schemeClr val="accent1">
                    <a:lumMod val="75000"/>
                  </a:schemeClr>
                </a:solidFill>
                <a:latin typeface="Arial" pitchFamily="34" charset="0"/>
                <a:cs typeface="Arial" pitchFamily="34" charset="0"/>
              </a:rPr>
              <a:t>monthname</a:t>
            </a:r>
            <a:r>
              <a:rPr lang="en-GB" sz="2400" dirty="0">
                <a:solidFill>
                  <a:schemeClr val="accent1">
                    <a:lumMod val="75000"/>
                  </a:schemeClr>
                </a:solidFill>
                <a:latin typeface="Arial" pitchFamily="34" charset="0"/>
                <a:cs typeface="Arial" pitchFamily="34" charset="0"/>
              </a:rPr>
              <a:t>(Date) as </a:t>
            </a:r>
            <a:r>
              <a:rPr lang="en-GB" sz="2400" dirty="0" err="1">
                <a:solidFill>
                  <a:schemeClr val="accent1">
                    <a:lumMod val="75000"/>
                  </a:schemeClr>
                </a:solidFill>
                <a:latin typeface="Arial" pitchFamily="34" charset="0"/>
                <a:cs typeface="Arial" pitchFamily="34" charset="0"/>
              </a:rPr>
              <a:t>Month,year</a:t>
            </a:r>
            <a:r>
              <a:rPr lang="en-GB" sz="2400" dirty="0">
                <a:solidFill>
                  <a:schemeClr val="accent1">
                    <a:lumMod val="75000"/>
                  </a:schemeClr>
                </a:solidFill>
                <a:latin typeface="Arial" pitchFamily="34" charset="0"/>
                <a:cs typeface="Arial" pitchFamily="34" charset="0"/>
              </a:rPr>
              <a:t>(Date) </a:t>
            </a:r>
            <a:r>
              <a:rPr lang="en-GB" sz="2400" dirty="0" smtClean="0">
                <a:solidFill>
                  <a:schemeClr val="accent1">
                    <a:lumMod val="75000"/>
                  </a:schemeClr>
                </a:solidFill>
                <a:latin typeface="Arial" pitchFamily="34" charset="0"/>
                <a:cs typeface="Arial" pitchFamily="34" charset="0"/>
              </a:rPr>
              <a:t>as Year,landing</a:t>
            </a:r>
            <a:r>
              <a:rPr lang="en-GB" sz="2400" dirty="0">
                <a:solidFill>
                  <a:schemeClr val="accent1">
                    <a:lumMod val="75000"/>
                  </a:schemeClr>
                </a:solidFill>
                <a:latin typeface="Arial" pitchFamily="34" charset="0"/>
                <a:cs typeface="Arial" pitchFamily="34" charset="0"/>
              </a:rPr>
              <a:t>__</a:t>
            </a:r>
            <a:r>
              <a:rPr lang="en-GB" sz="2400" dirty="0" err="1">
                <a:solidFill>
                  <a:schemeClr val="accent1">
                    <a:lumMod val="75000"/>
                  </a:schemeClr>
                </a:solidFill>
                <a:latin typeface="Arial" pitchFamily="34" charset="0"/>
                <a:cs typeface="Arial" pitchFamily="34" charset="0"/>
              </a:rPr>
              <a:t>outcome,booster_version,launch_site</a:t>
            </a:r>
            <a:r>
              <a:rPr lang="en-GB" sz="2400" dirty="0">
                <a:solidFill>
                  <a:schemeClr val="accent1">
                    <a:lumMod val="75000"/>
                  </a:schemeClr>
                </a:solidFill>
                <a:latin typeface="Arial" pitchFamily="34" charset="0"/>
                <a:cs typeface="Arial" pitchFamily="34" charset="0"/>
              </a:rPr>
              <a:t> from </a:t>
            </a:r>
            <a:r>
              <a:rPr lang="en-GB" sz="2400" dirty="0" err="1">
                <a:solidFill>
                  <a:schemeClr val="accent1">
                    <a:lumMod val="75000"/>
                  </a:schemeClr>
                </a:solidFill>
                <a:latin typeface="Arial" pitchFamily="34" charset="0"/>
                <a:cs typeface="Arial" pitchFamily="34" charset="0"/>
              </a:rPr>
              <a:t>spacextbl</a:t>
            </a:r>
            <a:endParaRPr lang="en-GB" sz="2400" dirty="0">
              <a:solidFill>
                <a:schemeClr val="accent1">
                  <a:lumMod val="75000"/>
                </a:schemeClr>
              </a:solidFill>
              <a:latin typeface="Arial" pitchFamily="34" charset="0"/>
              <a:cs typeface="Arial" pitchFamily="34" charset="0"/>
            </a:endParaRPr>
          </a:p>
          <a:p>
            <a:pPr marL="0" indent="0">
              <a:buNone/>
            </a:pPr>
            <a:r>
              <a:rPr lang="en-GB" sz="2400" dirty="0">
                <a:solidFill>
                  <a:schemeClr val="accent1">
                    <a:lumMod val="75000"/>
                  </a:schemeClr>
                </a:solidFill>
                <a:latin typeface="Arial" pitchFamily="34" charset="0"/>
                <a:cs typeface="Arial" pitchFamily="34" charset="0"/>
              </a:rPr>
              <a:t>where </a:t>
            </a:r>
            <a:r>
              <a:rPr lang="en-GB" sz="2400" dirty="0" err="1">
                <a:solidFill>
                  <a:schemeClr val="accent1">
                    <a:lumMod val="75000"/>
                  </a:schemeClr>
                </a:solidFill>
                <a:latin typeface="Arial" pitchFamily="34" charset="0"/>
                <a:cs typeface="Arial" pitchFamily="34" charset="0"/>
              </a:rPr>
              <a:t>landing__outcome</a:t>
            </a:r>
            <a:r>
              <a:rPr lang="en-GB" sz="2400" dirty="0">
                <a:solidFill>
                  <a:schemeClr val="accent1">
                    <a:lumMod val="75000"/>
                  </a:schemeClr>
                </a:solidFill>
                <a:latin typeface="Arial" pitchFamily="34" charset="0"/>
                <a:cs typeface="Arial" pitchFamily="34" charset="0"/>
              </a:rPr>
              <a:t> in 'Failure (drone ship)' and year(DATE)=2015;</a:t>
            </a:r>
          </a:p>
          <a:p>
            <a:pPr marL="0" indent="0">
              <a:buNone/>
            </a:pPr>
            <a:r>
              <a:rPr lang="en-US" sz="3200" u="sng" dirty="0" smtClean="0">
                <a:latin typeface="+mj-lt"/>
                <a:ea typeface="+mj-ea"/>
                <a:cs typeface="+mj-cs"/>
              </a:rPr>
              <a:t>Explanation:</a:t>
            </a:r>
          </a:p>
          <a:p>
            <a:pPr marL="0" indent="0">
              <a:lnSpc>
                <a:spcPct val="150000"/>
              </a:lnSpc>
              <a:spcBef>
                <a:spcPct val="0"/>
              </a:spcBef>
              <a:buNone/>
            </a:pPr>
            <a:r>
              <a:rPr lang="en-US" sz="2000" dirty="0" smtClean="0">
                <a:latin typeface="Arial" pitchFamily="34" charset="0"/>
                <a:ea typeface="+mj-ea"/>
                <a:cs typeface="Arial" pitchFamily="34" charset="0"/>
              </a:rPr>
              <a:t>Queried </a:t>
            </a:r>
            <a:r>
              <a:rPr lang="en-US" sz="2000" dirty="0" err="1" smtClean="0">
                <a:latin typeface="Arial" pitchFamily="34" charset="0"/>
                <a:ea typeface="+mj-ea"/>
                <a:cs typeface="Arial" pitchFamily="34" charset="0"/>
              </a:rPr>
              <a:t>month,Year,landing_outcome,Booster</a:t>
            </a:r>
            <a:r>
              <a:rPr lang="en-US" sz="2000" dirty="0" smtClean="0">
                <a:latin typeface="Arial" pitchFamily="34" charset="0"/>
                <a:ea typeface="+mj-ea"/>
                <a:cs typeface="Arial" pitchFamily="34" charset="0"/>
              </a:rPr>
              <a:t> version and Launch site from table </a:t>
            </a:r>
            <a:r>
              <a:rPr lang="en-US" sz="2000" dirty="0" err="1" smtClean="0">
                <a:latin typeface="Arial" pitchFamily="34" charset="0"/>
                <a:ea typeface="+mj-ea"/>
                <a:cs typeface="Arial" pitchFamily="34" charset="0"/>
              </a:rPr>
              <a:t>spacextbl</a:t>
            </a:r>
            <a:r>
              <a:rPr lang="en-US" sz="2000" dirty="0" smtClean="0">
                <a:latin typeface="Arial" pitchFamily="34" charset="0"/>
                <a:ea typeface="+mj-ea"/>
                <a:cs typeface="Arial" pitchFamily="34" charset="0"/>
              </a:rPr>
              <a:t>. WHERE clause used to filter the results with landing outcome as ‘Failure(drone ship)’ </a:t>
            </a:r>
            <a:r>
              <a:rPr lang="en-US" sz="2000" dirty="0" err="1" smtClean="0">
                <a:latin typeface="Arial" pitchFamily="34" charset="0"/>
                <a:ea typeface="+mj-ea"/>
                <a:cs typeface="Arial" pitchFamily="34" charset="0"/>
              </a:rPr>
              <a:t>fot</a:t>
            </a:r>
            <a:r>
              <a:rPr lang="en-US" sz="2000" dirty="0" smtClean="0">
                <a:latin typeface="Arial" pitchFamily="34" charset="0"/>
                <a:ea typeface="+mj-ea"/>
                <a:cs typeface="Arial" pitchFamily="34" charset="0"/>
              </a:rPr>
              <a:t> the year 2015.</a:t>
            </a:r>
            <a:endParaRPr lang="en-GB" sz="2000" dirty="0">
              <a:latin typeface="Arial" pitchFamily="34" charset="0"/>
              <a:ea typeface="+mj-ea"/>
              <a:cs typeface="Arial" pitchFamily="34" charset="0"/>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6444" y="1453795"/>
            <a:ext cx="4099631" cy="132327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17000">
              <a:schemeClr val="accent1">
                <a:tint val="66000"/>
                <a:satMod val="160000"/>
              </a:schemeClr>
            </a:gs>
            <a:gs pos="22000">
              <a:schemeClr val="accent1">
                <a:tint val="44500"/>
                <a:satMod val="160000"/>
                <a:alpha val="68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Title 1"/>
          <p:cNvSpPr txBox="1">
            <a:spLocks/>
          </p:cNvSpPr>
          <p:nvPr/>
        </p:nvSpPr>
        <p:spPr>
          <a:xfrm>
            <a:off x="422097" y="1372743"/>
            <a:ext cx="3932237" cy="1600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u="sng" dirty="0"/>
              <a:t>SQL Query</a:t>
            </a:r>
            <a:endParaRPr lang="en-GB" sz="3200" u="sng" dirty="0"/>
          </a:p>
        </p:txBody>
      </p:sp>
      <p:sp>
        <p:nvSpPr>
          <p:cNvPr id="7" name="Text Placeholder 6"/>
          <p:cNvSpPr txBox="1">
            <a:spLocks/>
          </p:cNvSpPr>
          <p:nvPr/>
        </p:nvSpPr>
        <p:spPr>
          <a:xfrm>
            <a:off x="383822" y="1923167"/>
            <a:ext cx="7292622" cy="46921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solidFill>
                  <a:schemeClr val="accent1">
                    <a:lumMod val="75000"/>
                  </a:schemeClr>
                </a:solidFill>
                <a:latin typeface="Arial" pitchFamily="34" charset="0"/>
                <a:cs typeface="Arial" pitchFamily="34" charset="0"/>
              </a:rPr>
              <a:t>%%</a:t>
            </a:r>
            <a:r>
              <a:rPr lang="en-GB" sz="2400" dirty="0" err="1">
                <a:solidFill>
                  <a:schemeClr val="accent1">
                    <a:lumMod val="75000"/>
                  </a:schemeClr>
                </a:solidFill>
                <a:latin typeface="Arial" pitchFamily="34" charset="0"/>
                <a:cs typeface="Arial" pitchFamily="34" charset="0"/>
              </a:rPr>
              <a:t>sql</a:t>
            </a:r>
            <a:r>
              <a:rPr lang="en-GB" sz="2400" dirty="0">
                <a:solidFill>
                  <a:schemeClr val="accent1">
                    <a:lumMod val="75000"/>
                  </a:schemeClr>
                </a:solidFill>
                <a:latin typeface="Arial" pitchFamily="34" charset="0"/>
                <a:cs typeface="Arial" pitchFamily="34" charset="0"/>
              </a:rPr>
              <a:t> select landing__</a:t>
            </a:r>
            <a:r>
              <a:rPr lang="en-GB" sz="2400" dirty="0" err="1">
                <a:solidFill>
                  <a:schemeClr val="accent1">
                    <a:lumMod val="75000"/>
                  </a:schemeClr>
                </a:solidFill>
                <a:latin typeface="Arial" pitchFamily="34" charset="0"/>
                <a:cs typeface="Arial" pitchFamily="34" charset="0"/>
              </a:rPr>
              <a:t>outcome,count</a:t>
            </a:r>
            <a:r>
              <a:rPr lang="en-GB" sz="2400" dirty="0">
                <a:solidFill>
                  <a:schemeClr val="accent1">
                    <a:lumMod val="75000"/>
                  </a:schemeClr>
                </a:solidFill>
                <a:latin typeface="Arial" pitchFamily="34" charset="0"/>
                <a:cs typeface="Arial" pitchFamily="34" charset="0"/>
              </a:rPr>
              <a:t>(</a:t>
            </a:r>
            <a:r>
              <a:rPr lang="en-GB" sz="2400" dirty="0" err="1">
                <a:solidFill>
                  <a:schemeClr val="accent1">
                    <a:lumMod val="75000"/>
                  </a:schemeClr>
                </a:solidFill>
                <a:latin typeface="Arial" pitchFamily="34" charset="0"/>
                <a:cs typeface="Arial" pitchFamily="34" charset="0"/>
              </a:rPr>
              <a:t>landing__outcome</a:t>
            </a:r>
            <a:r>
              <a:rPr lang="en-GB" sz="2400" dirty="0">
                <a:solidFill>
                  <a:schemeClr val="accent1">
                    <a:lumMod val="75000"/>
                  </a:schemeClr>
                </a:solidFill>
                <a:latin typeface="Arial" pitchFamily="34" charset="0"/>
                <a:cs typeface="Arial" pitchFamily="34" charset="0"/>
              </a:rPr>
              <a:t>) as </a:t>
            </a:r>
            <a:r>
              <a:rPr lang="en-GB" sz="2400" dirty="0" err="1">
                <a:solidFill>
                  <a:schemeClr val="accent1">
                    <a:lumMod val="75000"/>
                  </a:schemeClr>
                </a:solidFill>
                <a:latin typeface="Arial" pitchFamily="34" charset="0"/>
                <a:cs typeface="Arial" pitchFamily="34" charset="0"/>
              </a:rPr>
              <a:t>total_outcome</a:t>
            </a:r>
            <a:r>
              <a:rPr lang="en-GB" sz="2400" dirty="0">
                <a:solidFill>
                  <a:schemeClr val="accent1">
                    <a:lumMod val="75000"/>
                  </a:schemeClr>
                </a:solidFill>
                <a:latin typeface="Arial" pitchFamily="34" charset="0"/>
                <a:cs typeface="Arial" pitchFamily="34" charset="0"/>
              </a:rPr>
              <a:t> from </a:t>
            </a:r>
            <a:r>
              <a:rPr lang="en-GB" sz="2400" dirty="0" err="1">
                <a:solidFill>
                  <a:schemeClr val="accent1">
                    <a:lumMod val="75000"/>
                  </a:schemeClr>
                </a:solidFill>
                <a:latin typeface="Arial" pitchFamily="34" charset="0"/>
                <a:cs typeface="Arial" pitchFamily="34" charset="0"/>
              </a:rPr>
              <a:t>spacextbl</a:t>
            </a:r>
            <a:endParaRPr lang="en-GB" sz="2400" dirty="0">
              <a:solidFill>
                <a:schemeClr val="accent1">
                  <a:lumMod val="75000"/>
                </a:schemeClr>
              </a:solidFill>
              <a:latin typeface="Arial" pitchFamily="34" charset="0"/>
              <a:cs typeface="Arial" pitchFamily="34" charset="0"/>
            </a:endParaRPr>
          </a:p>
          <a:p>
            <a:pPr marL="0" indent="0">
              <a:buNone/>
            </a:pPr>
            <a:r>
              <a:rPr lang="en-GB" sz="2400" dirty="0">
                <a:solidFill>
                  <a:schemeClr val="accent1">
                    <a:lumMod val="75000"/>
                  </a:schemeClr>
                </a:solidFill>
                <a:latin typeface="Arial" pitchFamily="34" charset="0"/>
                <a:cs typeface="Arial" pitchFamily="34" charset="0"/>
              </a:rPr>
              <a:t>Where Date&gt;'2010-06-04' and Date&lt;'2017-03-20'</a:t>
            </a:r>
          </a:p>
          <a:p>
            <a:pPr marL="0" indent="0">
              <a:buNone/>
            </a:pPr>
            <a:r>
              <a:rPr lang="en-GB" sz="2400" dirty="0">
                <a:solidFill>
                  <a:schemeClr val="accent1">
                    <a:lumMod val="75000"/>
                  </a:schemeClr>
                </a:solidFill>
                <a:latin typeface="Arial" pitchFamily="34" charset="0"/>
                <a:cs typeface="Arial" pitchFamily="34" charset="0"/>
              </a:rPr>
              <a:t>group by </a:t>
            </a:r>
            <a:r>
              <a:rPr lang="en-GB" sz="2400" dirty="0" err="1">
                <a:solidFill>
                  <a:schemeClr val="accent1">
                    <a:lumMod val="75000"/>
                  </a:schemeClr>
                </a:solidFill>
                <a:latin typeface="Arial" pitchFamily="34" charset="0"/>
                <a:cs typeface="Arial" pitchFamily="34" charset="0"/>
              </a:rPr>
              <a:t>landing__outcome</a:t>
            </a:r>
            <a:r>
              <a:rPr lang="en-GB" sz="2400" dirty="0">
                <a:solidFill>
                  <a:schemeClr val="accent1">
                    <a:lumMod val="75000"/>
                  </a:schemeClr>
                </a:solidFill>
                <a:latin typeface="Arial" pitchFamily="34" charset="0"/>
                <a:cs typeface="Arial" pitchFamily="34" charset="0"/>
              </a:rPr>
              <a:t> order by count(</a:t>
            </a:r>
            <a:r>
              <a:rPr lang="en-GB" sz="2400" dirty="0" err="1">
                <a:solidFill>
                  <a:schemeClr val="accent1">
                    <a:lumMod val="75000"/>
                  </a:schemeClr>
                </a:solidFill>
                <a:latin typeface="Arial" pitchFamily="34" charset="0"/>
                <a:cs typeface="Arial" pitchFamily="34" charset="0"/>
              </a:rPr>
              <a:t>landing__outcome</a:t>
            </a:r>
            <a:r>
              <a:rPr lang="en-GB" sz="2400" dirty="0">
                <a:solidFill>
                  <a:schemeClr val="accent1">
                    <a:lumMod val="75000"/>
                  </a:schemeClr>
                </a:solidFill>
                <a:latin typeface="Arial" pitchFamily="34" charset="0"/>
                <a:cs typeface="Arial" pitchFamily="34" charset="0"/>
              </a:rPr>
              <a:t>) </a:t>
            </a:r>
            <a:r>
              <a:rPr lang="en-GB" sz="2400" dirty="0" err="1" smtClean="0">
                <a:solidFill>
                  <a:schemeClr val="accent1">
                    <a:lumMod val="75000"/>
                  </a:schemeClr>
                </a:solidFill>
                <a:latin typeface="Arial" pitchFamily="34" charset="0"/>
                <a:cs typeface="Arial" pitchFamily="34" charset="0"/>
              </a:rPr>
              <a:t>desc</a:t>
            </a:r>
            <a:r>
              <a:rPr lang="en-GB" sz="2400" dirty="0" smtClean="0">
                <a:solidFill>
                  <a:schemeClr val="accent1">
                    <a:lumMod val="75000"/>
                  </a:schemeClr>
                </a:solidFill>
                <a:latin typeface="Arial" pitchFamily="34" charset="0"/>
                <a:cs typeface="Arial" pitchFamily="34" charset="0"/>
              </a:rPr>
              <a:t>;  </a:t>
            </a:r>
            <a:endParaRPr lang="en-GB" sz="2400" dirty="0">
              <a:solidFill>
                <a:schemeClr val="accent1">
                  <a:lumMod val="75000"/>
                </a:schemeClr>
              </a:solidFill>
              <a:latin typeface="Arial" pitchFamily="34" charset="0"/>
              <a:cs typeface="Arial" pitchFamily="34" charset="0"/>
            </a:endParaRPr>
          </a:p>
          <a:p>
            <a:pPr marL="0" indent="0">
              <a:buNone/>
            </a:pPr>
            <a:r>
              <a:rPr lang="en-US" sz="3200" u="sng" dirty="0" smtClean="0">
                <a:latin typeface="+mj-lt"/>
                <a:ea typeface="+mj-ea"/>
                <a:cs typeface="+mj-cs"/>
              </a:rPr>
              <a:t>Explanation:</a:t>
            </a:r>
          </a:p>
          <a:p>
            <a:pPr marL="0" indent="0">
              <a:lnSpc>
                <a:spcPct val="150000"/>
              </a:lnSpc>
              <a:spcBef>
                <a:spcPct val="0"/>
              </a:spcBef>
              <a:buNone/>
            </a:pPr>
            <a:r>
              <a:rPr lang="en-US" sz="2000" dirty="0" smtClean="0">
                <a:latin typeface="Arial" pitchFamily="34" charset="0"/>
                <a:ea typeface="+mj-ea"/>
                <a:cs typeface="Arial" pitchFamily="34" charset="0"/>
              </a:rPr>
              <a:t>Queried landing outcome and its COUNT from </a:t>
            </a:r>
            <a:r>
              <a:rPr lang="en-US" sz="2000" dirty="0" err="1" smtClean="0">
                <a:latin typeface="Arial" pitchFamily="34" charset="0"/>
                <a:ea typeface="+mj-ea"/>
                <a:cs typeface="Arial" pitchFamily="34" charset="0"/>
              </a:rPr>
              <a:t>spacextbl</a:t>
            </a:r>
            <a:r>
              <a:rPr lang="en-US" sz="2000" dirty="0" smtClean="0">
                <a:latin typeface="Arial" pitchFamily="34" charset="0"/>
                <a:ea typeface="+mj-ea"/>
                <a:cs typeface="Arial" pitchFamily="34" charset="0"/>
              </a:rPr>
              <a:t>. WHERE clause used to filter the landing outcome between 2010-06-04 and 2017-03-20. The results were ranked based on highest total outcome using Order By DESC clause.</a:t>
            </a:r>
            <a:endParaRPr lang="en-GB" sz="2000" dirty="0">
              <a:latin typeface="Arial" pitchFamily="34" charset="0"/>
              <a:ea typeface="+mj-ea"/>
              <a:cs typeface="Arial" pitchFamily="34" charset="0"/>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3314" y="1652057"/>
            <a:ext cx="3402297" cy="39698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150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111" y="1430391"/>
            <a:ext cx="10182578" cy="518328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All Launch sites in USA</a:t>
            </a:r>
            <a:endParaRPr lang="en-US" dirty="0">
              <a:solidFill>
                <a:srgbClr val="0B49CB"/>
              </a:solidFill>
              <a:latin typeface="Abadi"/>
            </a:endParaRPr>
          </a:p>
        </p:txBody>
      </p:sp>
      <p:sp>
        <p:nvSpPr>
          <p:cNvPr id="4" name="TextBox 3"/>
          <p:cNvSpPr txBox="1"/>
          <p:nvPr/>
        </p:nvSpPr>
        <p:spPr>
          <a:xfrm>
            <a:off x="1377244" y="5702407"/>
            <a:ext cx="6400800" cy="646331"/>
          </a:xfrm>
          <a:prstGeom prst="rect">
            <a:avLst/>
          </a:prstGeom>
          <a:noFill/>
        </p:spPr>
        <p:txBody>
          <a:bodyPr wrap="square" rtlCol="0">
            <a:spAutoFit/>
          </a:bodyPr>
          <a:lstStyle/>
          <a:p>
            <a:r>
              <a:rPr lang="en-US" dirty="0" smtClean="0">
                <a:latin typeface="Arial" pitchFamily="34" charset="0"/>
                <a:cs typeface="Arial" pitchFamily="34" charset="0"/>
              </a:rPr>
              <a:t>The folium map shows the launch sites in USA located at California and Florida</a:t>
            </a:r>
            <a:endParaRPr lang="en-GB" dirty="0">
              <a:latin typeface="Arial" pitchFamily="34" charset="0"/>
              <a:cs typeface="Arial"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Labeled Markers for Launch sites</a:t>
            </a:r>
            <a:endParaRPr lang="en-US" dirty="0">
              <a:solidFill>
                <a:srgbClr val="0B49CB"/>
              </a:solidFill>
              <a:latin typeface="Abadi"/>
            </a:endParaRP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043623" y="954201"/>
            <a:ext cx="3438753" cy="5181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838200" y="1825623"/>
            <a:ext cx="5054600" cy="3438757"/>
            <a:chOff x="838200" y="1825623"/>
            <a:chExt cx="5181600" cy="4351341"/>
          </a:xfrm>
        </p:grpSpPr>
        <p:pic>
          <p:nvPicPr>
            <p:cNvPr id="24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5570" y="1825623"/>
              <a:ext cx="2774230" cy="43513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1001719" y="1662105"/>
              <a:ext cx="2080331" cy="24073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906382" y="3837777"/>
              <a:ext cx="2271005" cy="24073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Box 8"/>
          <p:cNvSpPr txBox="1"/>
          <p:nvPr/>
        </p:nvSpPr>
        <p:spPr>
          <a:xfrm>
            <a:off x="906070" y="3032668"/>
            <a:ext cx="2062908" cy="369332"/>
          </a:xfrm>
          <a:prstGeom prst="rect">
            <a:avLst/>
          </a:prstGeom>
          <a:noFill/>
        </p:spPr>
        <p:txBody>
          <a:bodyPr wrap="square" rtlCol="0">
            <a:spAutoFit/>
          </a:bodyPr>
          <a:lstStyle/>
          <a:p>
            <a:r>
              <a:rPr lang="en-US" dirty="0" smtClean="0"/>
              <a:t>CCAFS SLC-40</a:t>
            </a:r>
            <a:endParaRPr lang="en-GB" dirty="0"/>
          </a:p>
        </p:txBody>
      </p:sp>
      <p:sp>
        <p:nvSpPr>
          <p:cNvPr id="14" name="TextBox 13"/>
          <p:cNvSpPr txBox="1"/>
          <p:nvPr/>
        </p:nvSpPr>
        <p:spPr>
          <a:xfrm>
            <a:off x="906070" y="4895046"/>
            <a:ext cx="2062908" cy="369332"/>
          </a:xfrm>
          <a:prstGeom prst="rect">
            <a:avLst/>
          </a:prstGeom>
          <a:noFill/>
        </p:spPr>
        <p:txBody>
          <a:bodyPr wrap="square" rtlCol="0">
            <a:spAutoFit/>
          </a:bodyPr>
          <a:lstStyle/>
          <a:p>
            <a:r>
              <a:rPr lang="en-US" dirty="0" smtClean="0"/>
              <a:t>CCAFS LC-40</a:t>
            </a:r>
            <a:endParaRPr lang="en-GB" dirty="0"/>
          </a:p>
        </p:txBody>
      </p:sp>
      <p:sp>
        <p:nvSpPr>
          <p:cNvPr id="15" name="TextBox 14"/>
          <p:cNvSpPr txBox="1"/>
          <p:nvPr/>
        </p:nvSpPr>
        <p:spPr>
          <a:xfrm>
            <a:off x="7256140" y="4708962"/>
            <a:ext cx="2062908" cy="369332"/>
          </a:xfrm>
          <a:prstGeom prst="rect">
            <a:avLst/>
          </a:prstGeom>
          <a:noFill/>
        </p:spPr>
        <p:txBody>
          <a:bodyPr wrap="square" rtlCol="0">
            <a:spAutoFit/>
          </a:bodyPr>
          <a:lstStyle/>
          <a:p>
            <a:r>
              <a:rPr lang="en-US" dirty="0" smtClean="0"/>
              <a:t>VAFCSLC-4E</a:t>
            </a:r>
            <a:endParaRPr lang="en-GB" dirty="0"/>
          </a:p>
        </p:txBody>
      </p:sp>
      <p:sp>
        <p:nvSpPr>
          <p:cNvPr id="10" name="TextBox 9"/>
          <p:cNvSpPr txBox="1"/>
          <p:nvPr/>
        </p:nvSpPr>
        <p:spPr>
          <a:xfrm>
            <a:off x="838199" y="5396089"/>
            <a:ext cx="5054601" cy="646331"/>
          </a:xfrm>
          <a:prstGeom prst="rect">
            <a:avLst/>
          </a:prstGeom>
          <a:noFill/>
        </p:spPr>
        <p:txBody>
          <a:bodyPr wrap="square" rtlCol="0">
            <a:spAutoFit/>
          </a:bodyPr>
          <a:lstStyle/>
          <a:p>
            <a:r>
              <a:rPr lang="en-US" b="1" dirty="0" smtClean="0"/>
              <a:t>Florida Launch site </a:t>
            </a:r>
            <a:r>
              <a:rPr lang="en-US" dirty="0" smtClean="0"/>
              <a:t>with green marker showing successful launches and Red marker showing Failure</a:t>
            </a:r>
            <a:endParaRPr lang="en-GB" dirty="0"/>
          </a:p>
        </p:txBody>
      </p:sp>
      <p:sp>
        <p:nvSpPr>
          <p:cNvPr id="17" name="TextBox 16"/>
          <p:cNvSpPr txBox="1"/>
          <p:nvPr/>
        </p:nvSpPr>
        <p:spPr>
          <a:xfrm>
            <a:off x="6187471" y="5396089"/>
            <a:ext cx="5054601" cy="646331"/>
          </a:xfrm>
          <a:prstGeom prst="rect">
            <a:avLst/>
          </a:prstGeom>
          <a:noFill/>
        </p:spPr>
        <p:txBody>
          <a:bodyPr wrap="square" rtlCol="0">
            <a:spAutoFit/>
          </a:bodyPr>
          <a:lstStyle/>
          <a:p>
            <a:r>
              <a:rPr lang="en-US" b="1" dirty="0" smtClean="0"/>
              <a:t>California Launch site </a:t>
            </a:r>
            <a:r>
              <a:rPr lang="en-US" dirty="0" smtClean="0"/>
              <a:t>with green marker showing successful launches and Red marker showing Failure</a:t>
            </a:r>
            <a:endParaRPr lang="en-GB" dirty="0"/>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Proximity of Launch site to nearest Landmarks</a:t>
            </a:r>
            <a:endParaRPr lang="en-US" dirty="0">
              <a:solidFill>
                <a:srgbClr val="0B49CB"/>
              </a:solidFill>
              <a:latin typeface="Abadi"/>
            </a:endParaRPr>
          </a:p>
        </p:txBody>
      </p:sp>
      <p:sp>
        <p:nvSpPr>
          <p:cNvPr id="2" name="TextBox 1"/>
          <p:cNvSpPr txBox="1"/>
          <p:nvPr/>
        </p:nvSpPr>
        <p:spPr>
          <a:xfrm>
            <a:off x="770011" y="5068848"/>
            <a:ext cx="5032477" cy="369332"/>
          </a:xfrm>
          <a:prstGeom prst="rect">
            <a:avLst/>
          </a:prstGeom>
          <a:noFill/>
        </p:spPr>
        <p:txBody>
          <a:bodyPr wrap="square" rtlCol="0">
            <a:spAutoFit/>
          </a:bodyPr>
          <a:lstStyle/>
          <a:p>
            <a:r>
              <a:rPr lang="en-US" b="1" dirty="0" smtClean="0">
                <a:latin typeface="Arial" pitchFamily="34" charset="0"/>
                <a:cs typeface="Arial" pitchFamily="34" charset="0"/>
              </a:rPr>
              <a:t>Distance to nearest </a:t>
            </a:r>
            <a:r>
              <a:rPr lang="en-US" b="1" dirty="0" err="1" smtClean="0">
                <a:latin typeface="Arial" pitchFamily="34" charset="0"/>
                <a:cs typeface="Arial" pitchFamily="34" charset="0"/>
              </a:rPr>
              <a:t>Patrik</a:t>
            </a:r>
            <a:r>
              <a:rPr lang="en-US" b="1" dirty="0" smtClean="0">
                <a:latin typeface="Arial" pitchFamily="34" charset="0"/>
                <a:cs typeface="Arial" pitchFamily="34" charset="0"/>
              </a:rPr>
              <a:t> Space force base</a:t>
            </a:r>
            <a:endParaRPr lang="en-GB" b="1" dirty="0">
              <a:latin typeface="Arial" pitchFamily="34" charset="0"/>
              <a:cs typeface="Arial" pitchFamily="34" charset="0"/>
            </a:endParaRPr>
          </a:p>
        </p:txBody>
      </p:sp>
      <p:sp>
        <p:nvSpPr>
          <p:cNvPr id="9" name="TextBox 8"/>
          <p:cNvSpPr txBox="1"/>
          <p:nvPr/>
        </p:nvSpPr>
        <p:spPr>
          <a:xfrm>
            <a:off x="5914921" y="5068848"/>
            <a:ext cx="4442354" cy="369332"/>
          </a:xfrm>
          <a:prstGeom prst="rect">
            <a:avLst/>
          </a:prstGeom>
          <a:noFill/>
        </p:spPr>
        <p:txBody>
          <a:bodyPr wrap="square" rtlCol="0">
            <a:spAutoFit/>
          </a:bodyPr>
          <a:lstStyle/>
          <a:p>
            <a:r>
              <a:rPr lang="en-US" b="1" dirty="0" smtClean="0">
                <a:latin typeface="Arial" pitchFamily="34" charset="0"/>
                <a:cs typeface="Arial" pitchFamily="34" charset="0"/>
              </a:rPr>
              <a:t>Distance to nearest Coast Line</a:t>
            </a:r>
            <a:endParaRPr lang="en-GB" b="1" dirty="0">
              <a:latin typeface="Arial" pitchFamily="34" charset="0"/>
              <a:cs typeface="Arial" pitchFamily="34" charset="0"/>
            </a:endParaRPr>
          </a:p>
        </p:txBody>
      </p:sp>
      <p:grpSp>
        <p:nvGrpSpPr>
          <p:cNvPr id="7" name="Group 6"/>
          <p:cNvGrpSpPr/>
          <p:nvPr/>
        </p:nvGrpSpPr>
        <p:grpSpPr>
          <a:xfrm>
            <a:off x="5914921" y="1744486"/>
            <a:ext cx="4904493" cy="3143250"/>
            <a:chOff x="5914921" y="1744486"/>
            <a:chExt cx="4904493" cy="3143250"/>
          </a:xfrm>
        </p:grpSpPr>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4921" y="1744486"/>
              <a:ext cx="4904493" cy="31432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160653" y="2678499"/>
              <a:ext cx="863880" cy="276999"/>
            </a:xfrm>
            <a:prstGeom prst="rect">
              <a:avLst/>
            </a:prstGeom>
            <a:noFill/>
            <a:ln>
              <a:noFill/>
            </a:ln>
          </p:spPr>
          <p:txBody>
            <a:bodyPr wrap="square" rtlCol="0">
              <a:spAutoFit/>
            </a:bodyPr>
            <a:lstStyle/>
            <a:p>
              <a:r>
                <a:rPr lang="en-US" sz="1200" b="1" dirty="0" smtClean="0">
                  <a:solidFill>
                    <a:srgbClr val="C00000"/>
                  </a:solidFill>
                </a:rPr>
                <a:t>0.89 KM</a:t>
              </a:r>
              <a:endParaRPr lang="en-GB" sz="1200" b="1" dirty="0">
                <a:solidFill>
                  <a:srgbClr val="C00000"/>
                </a:solidFill>
              </a:endParaRPr>
            </a:p>
          </p:txBody>
        </p:sp>
      </p:grpSp>
      <p:grpSp>
        <p:nvGrpSpPr>
          <p:cNvPr id="6" name="Group 5"/>
          <p:cNvGrpSpPr/>
          <p:nvPr/>
        </p:nvGrpSpPr>
        <p:grpSpPr>
          <a:xfrm>
            <a:off x="1360134" y="1744486"/>
            <a:ext cx="4442354" cy="3143250"/>
            <a:chOff x="1360134" y="1744486"/>
            <a:chExt cx="4442354" cy="3143250"/>
          </a:xfrm>
        </p:grpSpPr>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0134" y="1744486"/>
              <a:ext cx="4442354" cy="31432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3911320" y="2678499"/>
              <a:ext cx="818724" cy="276999"/>
            </a:xfrm>
            <a:prstGeom prst="rect">
              <a:avLst/>
            </a:prstGeom>
            <a:noFill/>
            <a:ln>
              <a:noFill/>
            </a:ln>
          </p:spPr>
          <p:txBody>
            <a:bodyPr wrap="square" rtlCol="0">
              <a:spAutoFit/>
            </a:bodyPr>
            <a:lstStyle/>
            <a:p>
              <a:r>
                <a:rPr lang="en-US" sz="1200" b="1" dirty="0" smtClean="0">
                  <a:solidFill>
                    <a:srgbClr val="C00000"/>
                  </a:solidFill>
                </a:rPr>
                <a:t>36.6 KM</a:t>
              </a:r>
              <a:endParaRPr lang="en-GB" sz="1200" b="1" dirty="0">
                <a:solidFill>
                  <a:srgbClr val="C00000"/>
                </a:solidFill>
              </a:endParaRPr>
            </a:p>
          </p:txBody>
        </p:sp>
      </p:grpSp>
      <p:sp>
        <p:nvSpPr>
          <p:cNvPr id="13" name="TextBox 12"/>
          <p:cNvSpPr txBox="1"/>
          <p:nvPr/>
        </p:nvSpPr>
        <p:spPr>
          <a:xfrm>
            <a:off x="770011" y="5565559"/>
            <a:ext cx="5032477" cy="646331"/>
          </a:xfrm>
          <a:prstGeom prst="rect">
            <a:avLst/>
          </a:prstGeom>
          <a:noFill/>
        </p:spPr>
        <p:txBody>
          <a:bodyPr wrap="square" rtlCol="0">
            <a:spAutoFit/>
          </a:bodyPr>
          <a:lstStyle/>
          <a:p>
            <a:r>
              <a:rPr lang="en-US" b="1" dirty="0" smtClean="0">
                <a:latin typeface="Arial" pitchFamily="34" charset="0"/>
                <a:cs typeface="Arial" pitchFamily="34" charset="0"/>
              </a:rPr>
              <a:t>The distance is about 36.6 km and is not in close proximity to nearest flight zone</a:t>
            </a:r>
            <a:endParaRPr lang="en-GB" b="1" dirty="0">
              <a:latin typeface="Arial" pitchFamily="34" charset="0"/>
              <a:cs typeface="Arial" pitchFamily="34" charset="0"/>
            </a:endParaRPr>
          </a:p>
        </p:txBody>
      </p:sp>
      <p:sp>
        <p:nvSpPr>
          <p:cNvPr id="14" name="TextBox 13"/>
          <p:cNvSpPr txBox="1"/>
          <p:nvPr/>
        </p:nvSpPr>
        <p:spPr>
          <a:xfrm>
            <a:off x="5926210" y="5565559"/>
            <a:ext cx="4893204" cy="923330"/>
          </a:xfrm>
          <a:prstGeom prst="rect">
            <a:avLst/>
          </a:prstGeom>
          <a:noFill/>
        </p:spPr>
        <p:txBody>
          <a:bodyPr wrap="square" rtlCol="0">
            <a:spAutoFit/>
          </a:bodyPr>
          <a:lstStyle/>
          <a:p>
            <a:r>
              <a:rPr lang="en-US" b="1" dirty="0" smtClean="0">
                <a:latin typeface="Arial" pitchFamily="34" charset="0"/>
                <a:cs typeface="Arial" pitchFamily="34" charset="0"/>
              </a:rPr>
              <a:t>The distance is about 0.89 km from CAFSSLC-40 and is in close proximity to coast.</a:t>
            </a:r>
            <a:endParaRPr lang="en-GB" b="1" dirty="0">
              <a:latin typeface="Arial" pitchFamily="34" charset="0"/>
              <a:cs typeface="Arial" pitchFamily="34" charset="0"/>
            </a:endParaRP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15000">
              <a:schemeClr val="accent1">
                <a:tint val="66000"/>
                <a:satMod val="160000"/>
                <a:alpha val="82000"/>
              </a:schemeClr>
            </a:gs>
            <a:gs pos="23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Dashboard Pie chart showing success percentage of all launch sites</a:t>
            </a:r>
            <a:endParaRPr lang="en-US" dirty="0">
              <a:solidFill>
                <a:srgbClr val="0B49CB"/>
              </a:solidFill>
              <a:latin typeface="Abadi"/>
            </a:endParaRP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 y="1670756"/>
            <a:ext cx="10955183" cy="41064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09599" y="5892800"/>
            <a:ext cx="9843912" cy="369332"/>
          </a:xfrm>
          <a:prstGeom prst="rect">
            <a:avLst/>
          </a:prstGeom>
          <a:noFill/>
        </p:spPr>
        <p:txBody>
          <a:bodyPr wrap="square" rtlCol="0">
            <a:spAutoFit/>
          </a:bodyPr>
          <a:lstStyle/>
          <a:p>
            <a:r>
              <a:rPr lang="en-US" dirty="0" smtClean="0"/>
              <a:t>KSC LC-39A had the most successful launch </a:t>
            </a:r>
            <a:r>
              <a:rPr lang="en-US" dirty="0" err="1" smtClean="0"/>
              <a:t>perecntage</a:t>
            </a:r>
            <a:r>
              <a:rPr lang="en-US" dirty="0" smtClean="0"/>
              <a:t> of all launch sites</a:t>
            </a:r>
            <a:endParaRPr lang="en-GB" dirty="0"/>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15000">
              <a:schemeClr val="accent1">
                <a:tint val="66000"/>
                <a:satMod val="160000"/>
                <a:alpha val="82000"/>
              </a:schemeClr>
            </a:gs>
            <a:gs pos="23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Dashboard </a:t>
            </a:r>
            <a:r>
              <a:rPr lang="en-US" dirty="0" err="1" smtClean="0">
                <a:solidFill>
                  <a:srgbClr val="0B49CB"/>
                </a:solidFill>
                <a:latin typeface="Abadi"/>
              </a:rPr>
              <a:t>Piechart</a:t>
            </a:r>
            <a:r>
              <a:rPr lang="en-US" dirty="0" smtClean="0">
                <a:solidFill>
                  <a:srgbClr val="0B49CB"/>
                </a:solidFill>
                <a:latin typeface="Abadi"/>
              </a:rPr>
              <a:t> for launch site with highest success rate</a:t>
            </a:r>
            <a:endParaRPr lang="en-US" dirty="0">
              <a:solidFill>
                <a:srgbClr val="0B49CB"/>
              </a:solidFill>
              <a:latin typeface="Abadi"/>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526" y="1511653"/>
            <a:ext cx="10504556" cy="39295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40526" y="5610578"/>
            <a:ext cx="7197163" cy="369332"/>
          </a:xfrm>
          <a:prstGeom prst="rect">
            <a:avLst/>
          </a:prstGeom>
          <a:noFill/>
        </p:spPr>
        <p:txBody>
          <a:bodyPr wrap="square" rtlCol="0">
            <a:spAutoFit/>
          </a:bodyPr>
          <a:lstStyle/>
          <a:p>
            <a:r>
              <a:rPr lang="en-US" dirty="0" smtClean="0"/>
              <a:t>KSC LC-39A had a success rate of 76.9% and failure of 23.1%.</a:t>
            </a:r>
            <a:endParaRPr lang="en-GB" dirty="0"/>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0" b="-20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lumMod val="40000"/>
                    <a:lumOff val="60000"/>
                  </a:schemeClr>
                </a:solidFill>
                <a:latin typeface="Abadi"/>
              </a:rPr>
              <a:t>Introduction</a:t>
            </a:r>
            <a:endParaRPr lang="en-US" dirty="0">
              <a:solidFill>
                <a:schemeClr val="tx2">
                  <a:lumMod val="40000"/>
                  <a:lumOff val="60000"/>
                </a:schemeClr>
              </a:solidFill>
            </a:endParaRPr>
          </a:p>
        </p:txBody>
      </p:sp>
      <p:sp>
        <p:nvSpPr>
          <p:cNvPr id="6" name="Content Placeholder 2">
            <a:extLst>
              <a:ext uri="{FF2B5EF4-FFF2-40B4-BE49-F238E27FC236}">
                <a16:creationId xmlns:lc="http://schemas.openxmlformats.org/drawingml/2006/lockedCanvas" xmlns:a16="http://schemas.microsoft.com/office/drawing/2014/main" xmlns="" id="{8E999A1B-8752-489F-A63B-EA2F60186B52}"/>
              </a:ext>
            </a:extLst>
          </p:cNvPr>
          <p:cNvSpPr txBox="1">
            <a:spLocks/>
          </p:cNvSpPr>
          <p:nvPr/>
        </p:nvSpPr>
        <p:spPr>
          <a:xfrm>
            <a:off x="1009620" y="1530576"/>
            <a:ext cx="9766360" cy="4494997"/>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400"/>
              </a:spcBef>
            </a:pPr>
            <a:r>
              <a:rPr lang="en-US" sz="1900" dirty="0">
                <a:solidFill>
                  <a:schemeClr val="bg1"/>
                </a:solidFill>
                <a:latin typeface="Arial" pitchFamily="34" charset="0"/>
                <a:cs typeface="Arial" pitchFamily="34" charset="0"/>
              </a:rPr>
              <a:t>Project background and context</a:t>
            </a:r>
          </a:p>
          <a:p>
            <a:pPr marL="457200" lvl="1" indent="0" algn="just">
              <a:spcBef>
                <a:spcPts val="1400"/>
              </a:spcBef>
              <a:buNone/>
            </a:pPr>
            <a:r>
              <a:rPr lang="en-US" dirty="0">
                <a:solidFill>
                  <a:schemeClr val="bg1"/>
                </a:solidFill>
                <a:latin typeface="Arial" pitchFamily="34" charset="0"/>
                <a:cs typeface="Arial"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a:t>
            </a:r>
            <a:r>
              <a:rPr lang="en-US" dirty="0" smtClean="0">
                <a:solidFill>
                  <a:schemeClr val="bg1"/>
                </a:solidFill>
                <a:latin typeface="Arial" pitchFamily="34" charset="0"/>
                <a:cs typeface="Arial" pitchFamily="34" charset="0"/>
              </a:rPr>
              <a:t>launch. The goal of this project is to study the launch data and find a predictive model to predict if the first stage of Falcon 9 rocket will land successfully or not. </a:t>
            </a:r>
            <a:endParaRPr lang="en-US" dirty="0">
              <a:solidFill>
                <a:schemeClr val="bg1"/>
              </a:solidFill>
              <a:latin typeface="Arial" pitchFamily="34" charset="0"/>
              <a:cs typeface="Arial" pitchFamily="34" charset="0"/>
            </a:endParaRPr>
          </a:p>
          <a:p>
            <a:pPr>
              <a:spcBef>
                <a:spcPts val="1400"/>
              </a:spcBef>
            </a:pPr>
            <a:r>
              <a:rPr lang="en-US" sz="1900" dirty="0">
                <a:solidFill>
                  <a:schemeClr val="bg1"/>
                </a:solidFill>
                <a:latin typeface="Arial" pitchFamily="34" charset="0"/>
                <a:cs typeface="Arial" pitchFamily="34" charset="0"/>
              </a:rPr>
              <a:t>Problems you want to find answers</a:t>
            </a:r>
          </a:p>
          <a:p>
            <a:pPr lvl="1">
              <a:spcBef>
                <a:spcPts val="1400"/>
              </a:spcBef>
              <a:buFontTx/>
              <a:buChar char="-"/>
            </a:pPr>
            <a:r>
              <a:rPr lang="en-US" sz="1800" dirty="0">
                <a:solidFill>
                  <a:schemeClr val="bg1"/>
                </a:solidFill>
                <a:latin typeface="Arial" pitchFamily="34" charset="0"/>
                <a:cs typeface="Arial" pitchFamily="34" charset="0"/>
              </a:rPr>
              <a:t>What </a:t>
            </a:r>
            <a:r>
              <a:rPr lang="en-US" sz="1800" dirty="0" smtClean="0">
                <a:solidFill>
                  <a:schemeClr val="bg1"/>
                </a:solidFill>
                <a:latin typeface="Arial" pitchFamily="34" charset="0"/>
                <a:cs typeface="Arial" pitchFamily="34" charset="0"/>
              </a:rPr>
              <a:t>are the different attributes that contribute for the successful landing of Boosters?</a:t>
            </a:r>
            <a:endParaRPr lang="en-US" sz="1800" dirty="0">
              <a:solidFill>
                <a:schemeClr val="bg1"/>
              </a:solidFill>
              <a:latin typeface="Arial" pitchFamily="34" charset="0"/>
              <a:cs typeface="Arial" pitchFamily="34" charset="0"/>
            </a:endParaRPr>
          </a:p>
          <a:p>
            <a:pPr lvl="1">
              <a:spcBef>
                <a:spcPts val="1400"/>
              </a:spcBef>
              <a:buFontTx/>
              <a:buChar char="-"/>
            </a:pPr>
            <a:r>
              <a:rPr lang="en-US" sz="1800" dirty="0" smtClean="0">
                <a:solidFill>
                  <a:schemeClr val="bg1"/>
                </a:solidFill>
                <a:latin typeface="Arial" pitchFamily="34" charset="0"/>
                <a:cs typeface="Arial" pitchFamily="34" charset="0"/>
              </a:rPr>
              <a:t>The relationship of the attributes with booster landing.</a:t>
            </a:r>
            <a:endParaRPr lang="en-US" sz="1800" dirty="0">
              <a:solidFill>
                <a:schemeClr val="bg1"/>
              </a:solidFill>
              <a:latin typeface="Arial" pitchFamily="34" charset="0"/>
              <a:cs typeface="Arial" pitchFamily="34" charset="0"/>
            </a:endParaRPr>
          </a:p>
          <a:p>
            <a:pPr lvl="1">
              <a:spcBef>
                <a:spcPts val="1400"/>
              </a:spcBef>
              <a:buFontTx/>
              <a:buChar char="-"/>
            </a:pPr>
            <a:r>
              <a:rPr lang="en-US" dirty="0" smtClean="0">
                <a:solidFill>
                  <a:schemeClr val="bg1"/>
                </a:solidFill>
                <a:latin typeface="Arial" pitchFamily="34" charset="0"/>
                <a:cs typeface="Arial" pitchFamily="34" charset="0"/>
              </a:rPr>
              <a:t>What attributes help </a:t>
            </a:r>
            <a:r>
              <a:rPr lang="en-US" dirty="0" err="1" smtClean="0">
                <a:solidFill>
                  <a:schemeClr val="bg1"/>
                </a:solidFill>
                <a:latin typeface="Arial" pitchFamily="34" charset="0"/>
                <a:cs typeface="Arial" pitchFamily="34" charset="0"/>
              </a:rPr>
              <a:t>SpaceX</a:t>
            </a:r>
            <a:r>
              <a:rPr lang="en-US" dirty="0" smtClean="0">
                <a:solidFill>
                  <a:schemeClr val="bg1"/>
                </a:solidFill>
                <a:latin typeface="Arial" pitchFamily="34" charset="0"/>
                <a:cs typeface="Arial" pitchFamily="34" charset="0"/>
              </a:rPr>
              <a:t> to achieve best landing rates of their boosters</a:t>
            </a:r>
            <a:r>
              <a:rPr lang="en-US" sz="1800" dirty="0" smtClean="0">
                <a:solidFill>
                  <a:schemeClr val="bg1"/>
                </a:solidFill>
                <a:latin typeface="Arial" pitchFamily="34" charset="0"/>
                <a:cs typeface="Arial" pitchFamily="34" charset="0"/>
              </a:rPr>
              <a:t>.</a:t>
            </a:r>
            <a:endParaRPr lang="en-US" sz="18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15000">
              <a:schemeClr val="accent1">
                <a:tint val="66000"/>
                <a:satMod val="160000"/>
                <a:alpha val="82000"/>
              </a:schemeClr>
            </a:gs>
            <a:gs pos="23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Dashboard- Scatter plot for payload VS Success rate(Class) for all launch sites</a:t>
            </a:r>
            <a:endParaRPr lang="en-US" dirty="0">
              <a:solidFill>
                <a:srgbClr val="0B49CB"/>
              </a:solidFill>
              <a:latin typeface="Abadi"/>
            </a:endParaRP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011" y="1352374"/>
            <a:ext cx="7981243" cy="28132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4233333"/>
            <a:ext cx="7981243" cy="249325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906933" y="1352374"/>
            <a:ext cx="2675467" cy="2308324"/>
          </a:xfrm>
          <a:prstGeom prst="rect">
            <a:avLst/>
          </a:prstGeom>
          <a:noFill/>
        </p:spPr>
        <p:txBody>
          <a:bodyPr wrap="square" rtlCol="0">
            <a:spAutoFit/>
          </a:bodyPr>
          <a:lstStyle/>
          <a:p>
            <a:r>
              <a:rPr lang="en-US" b="1" u="sng" dirty="0" smtClean="0">
                <a:latin typeface="Arial" pitchFamily="34" charset="0"/>
                <a:cs typeface="Arial" pitchFamily="34" charset="0"/>
              </a:rPr>
              <a:t>Payload Mass between 0 to 5000 kg</a:t>
            </a:r>
          </a:p>
          <a:p>
            <a:r>
              <a:rPr lang="en-US" dirty="0" smtClean="0"/>
              <a:t>Success rates observed for lower payload was higher.</a:t>
            </a:r>
          </a:p>
          <a:p>
            <a:r>
              <a:rPr lang="en-US" dirty="0" smtClean="0"/>
              <a:t>Booster version FT showed good success rate for lower payload mass</a:t>
            </a:r>
          </a:p>
          <a:p>
            <a:endParaRPr lang="en-GB" dirty="0"/>
          </a:p>
        </p:txBody>
      </p:sp>
      <p:sp>
        <p:nvSpPr>
          <p:cNvPr id="8" name="TextBox 7"/>
          <p:cNvSpPr txBox="1"/>
          <p:nvPr/>
        </p:nvSpPr>
        <p:spPr>
          <a:xfrm>
            <a:off x="8906933" y="4233333"/>
            <a:ext cx="2675467" cy="2585323"/>
          </a:xfrm>
          <a:prstGeom prst="rect">
            <a:avLst/>
          </a:prstGeom>
          <a:noFill/>
        </p:spPr>
        <p:txBody>
          <a:bodyPr wrap="square" rtlCol="0">
            <a:spAutoFit/>
          </a:bodyPr>
          <a:lstStyle/>
          <a:p>
            <a:r>
              <a:rPr lang="en-US" b="1" u="sng" dirty="0" smtClean="0">
                <a:latin typeface="Arial" pitchFamily="34" charset="0"/>
                <a:cs typeface="Arial" pitchFamily="34" charset="0"/>
              </a:rPr>
              <a:t>Payload Mass between 5000 to 10000 kg</a:t>
            </a:r>
          </a:p>
          <a:p>
            <a:r>
              <a:rPr lang="en-US" dirty="0" smtClean="0"/>
              <a:t>Success rates observed for higher payload was lower.</a:t>
            </a:r>
          </a:p>
          <a:p>
            <a:r>
              <a:rPr lang="en-US" dirty="0" smtClean="0"/>
              <a:t>Booster version FT showed good success rate for higher payload mass within 5500 kg.</a:t>
            </a:r>
          </a:p>
          <a:p>
            <a:endParaRPr lang="en-GB" dirty="0"/>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20000"/>
                    <a:lumOff val="80000"/>
                  </a:schemeClr>
                </a:solidFill>
                <a:latin typeface="Abadi"/>
              </a:rPr>
              <a:t>Classification Accuracy</a:t>
            </a:r>
            <a:endParaRPr lang="en-US" dirty="0">
              <a:solidFill>
                <a:schemeClr val="accent1">
                  <a:lumMod val="20000"/>
                  <a:lumOff val="80000"/>
                </a:schemeClr>
              </a:solidFill>
            </a:endParaRPr>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8254" y="1489957"/>
            <a:ext cx="4687357" cy="390613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011" y="1489957"/>
            <a:ext cx="4242256" cy="22015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49956" y="3883378"/>
            <a:ext cx="5926666" cy="2862322"/>
          </a:xfrm>
          <a:prstGeom prst="rect">
            <a:avLst/>
          </a:prstGeom>
          <a:noFill/>
        </p:spPr>
        <p:txBody>
          <a:bodyPr wrap="square" rtlCol="0">
            <a:spAutoFit/>
          </a:bodyPr>
          <a:lstStyle/>
          <a:p>
            <a:r>
              <a:rPr lang="en-US" b="1" dirty="0" smtClean="0">
                <a:solidFill>
                  <a:schemeClr val="bg1"/>
                </a:solidFill>
                <a:latin typeface="Arial" pitchFamily="34" charset="0"/>
                <a:cs typeface="Arial" pitchFamily="34" charset="0"/>
              </a:rPr>
              <a:t>Tree Model showed highest Accuracy among the classification models with an accuracy of 87.67%.</a:t>
            </a:r>
          </a:p>
          <a:p>
            <a:r>
              <a:rPr lang="en-US" b="1" dirty="0" smtClean="0">
                <a:solidFill>
                  <a:schemeClr val="bg1"/>
                </a:solidFill>
                <a:latin typeface="Arial" pitchFamily="34" charset="0"/>
                <a:cs typeface="Arial" pitchFamily="34" charset="0"/>
              </a:rPr>
              <a:t>The </a:t>
            </a:r>
            <a:r>
              <a:rPr lang="en-US" b="1" dirty="0" err="1" smtClean="0">
                <a:solidFill>
                  <a:schemeClr val="bg1"/>
                </a:solidFill>
                <a:latin typeface="Arial" pitchFamily="34" charset="0"/>
                <a:cs typeface="Arial" pitchFamily="34" charset="0"/>
              </a:rPr>
              <a:t>optimised</a:t>
            </a:r>
            <a:r>
              <a:rPr lang="en-US" b="1" dirty="0" smtClean="0">
                <a:solidFill>
                  <a:schemeClr val="bg1"/>
                </a:solidFill>
                <a:latin typeface="Arial" pitchFamily="34" charset="0"/>
                <a:cs typeface="Arial" pitchFamily="34" charset="0"/>
              </a:rPr>
              <a:t> parameters obtained from Grid search for tree classification model is:</a:t>
            </a:r>
          </a:p>
          <a:p>
            <a:r>
              <a:rPr lang="en-GB" b="1" dirty="0">
                <a:solidFill>
                  <a:srgbClr val="1C7DDB"/>
                </a:solidFill>
                <a:latin typeface="Arial" pitchFamily="34" charset="0"/>
                <a:cs typeface="Arial" pitchFamily="34" charset="0"/>
              </a:rPr>
              <a:t>tuned </a:t>
            </a:r>
            <a:r>
              <a:rPr lang="en-GB" b="1" dirty="0" err="1">
                <a:solidFill>
                  <a:srgbClr val="1C7DDB"/>
                </a:solidFill>
                <a:latin typeface="Arial" pitchFamily="34" charset="0"/>
                <a:cs typeface="Arial" pitchFamily="34" charset="0"/>
              </a:rPr>
              <a:t>hpyerparameters</a:t>
            </a:r>
            <a:r>
              <a:rPr lang="en-GB" b="1" dirty="0">
                <a:solidFill>
                  <a:srgbClr val="1C7DDB"/>
                </a:solidFill>
                <a:latin typeface="Arial" pitchFamily="34" charset="0"/>
                <a:cs typeface="Arial" pitchFamily="34" charset="0"/>
              </a:rPr>
              <a:t> :(best parameters) {'criterion': 'entropy', '</a:t>
            </a:r>
            <a:r>
              <a:rPr lang="en-GB" b="1" dirty="0" err="1">
                <a:solidFill>
                  <a:srgbClr val="1C7DDB"/>
                </a:solidFill>
                <a:latin typeface="Arial" pitchFamily="34" charset="0"/>
                <a:cs typeface="Arial" pitchFamily="34" charset="0"/>
              </a:rPr>
              <a:t>max_depth</a:t>
            </a:r>
            <a:r>
              <a:rPr lang="en-GB" b="1" dirty="0">
                <a:solidFill>
                  <a:srgbClr val="1C7DDB"/>
                </a:solidFill>
                <a:latin typeface="Arial" pitchFamily="34" charset="0"/>
                <a:cs typeface="Arial" pitchFamily="34" charset="0"/>
              </a:rPr>
              <a:t>': 12, '</a:t>
            </a:r>
            <a:r>
              <a:rPr lang="en-GB" b="1" dirty="0" err="1">
                <a:solidFill>
                  <a:srgbClr val="1C7DDB"/>
                </a:solidFill>
                <a:latin typeface="Arial" pitchFamily="34" charset="0"/>
                <a:cs typeface="Arial" pitchFamily="34" charset="0"/>
              </a:rPr>
              <a:t>max_features</a:t>
            </a:r>
            <a:r>
              <a:rPr lang="en-GB" b="1" dirty="0">
                <a:solidFill>
                  <a:srgbClr val="1C7DDB"/>
                </a:solidFill>
                <a:latin typeface="Arial" pitchFamily="34" charset="0"/>
                <a:cs typeface="Arial" pitchFamily="34" charset="0"/>
              </a:rPr>
              <a:t>': '</a:t>
            </a:r>
            <a:r>
              <a:rPr lang="en-GB" b="1" dirty="0" err="1">
                <a:solidFill>
                  <a:srgbClr val="1C7DDB"/>
                </a:solidFill>
                <a:latin typeface="Arial" pitchFamily="34" charset="0"/>
                <a:cs typeface="Arial" pitchFamily="34" charset="0"/>
              </a:rPr>
              <a:t>sqrt</a:t>
            </a:r>
            <a:r>
              <a:rPr lang="en-GB" b="1" dirty="0">
                <a:solidFill>
                  <a:srgbClr val="1C7DDB"/>
                </a:solidFill>
                <a:latin typeface="Arial" pitchFamily="34" charset="0"/>
                <a:cs typeface="Arial" pitchFamily="34" charset="0"/>
              </a:rPr>
              <a:t>', '</a:t>
            </a:r>
            <a:r>
              <a:rPr lang="en-GB" b="1" dirty="0" err="1">
                <a:solidFill>
                  <a:srgbClr val="1C7DDB"/>
                </a:solidFill>
                <a:latin typeface="Arial" pitchFamily="34" charset="0"/>
                <a:cs typeface="Arial" pitchFamily="34" charset="0"/>
              </a:rPr>
              <a:t>min_samples_leaf</a:t>
            </a:r>
            <a:r>
              <a:rPr lang="en-GB" b="1" dirty="0">
                <a:solidFill>
                  <a:srgbClr val="1C7DDB"/>
                </a:solidFill>
                <a:latin typeface="Arial" pitchFamily="34" charset="0"/>
                <a:cs typeface="Arial" pitchFamily="34" charset="0"/>
              </a:rPr>
              <a:t>': 1, '</a:t>
            </a:r>
            <a:r>
              <a:rPr lang="en-GB" b="1" dirty="0" err="1">
                <a:solidFill>
                  <a:srgbClr val="1C7DDB"/>
                </a:solidFill>
                <a:latin typeface="Arial" pitchFamily="34" charset="0"/>
                <a:cs typeface="Arial" pitchFamily="34" charset="0"/>
              </a:rPr>
              <a:t>min_samples_split</a:t>
            </a:r>
            <a:r>
              <a:rPr lang="en-GB" b="1" dirty="0">
                <a:solidFill>
                  <a:srgbClr val="1C7DDB"/>
                </a:solidFill>
                <a:latin typeface="Arial" pitchFamily="34" charset="0"/>
                <a:cs typeface="Arial" pitchFamily="34" charset="0"/>
              </a:rPr>
              <a:t>': 10, 'splitter': 'random</a:t>
            </a:r>
            <a:r>
              <a:rPr lang="en-GB" b="1" dirty="0" smtClean="0">
                <a:solidFill>
                  <a:srgbClr val="1C7DDB"/>
                </a:solidFill>
                <a:latin typeface="Arial" pitchFamily="34" charset="0"/>
                <a:cs typeface="Arial" pitchFamily="34" charset="0"/>
              </a:rPr>
              <a:t>'}</a:t>
            </a:r>
          </a:p>
          <a:p>
            <a:r>
              <a:rPr lang="en-US" b="1" dirty="0">
                <a:solidFill>
                  <a:schemeClr val="bg1"/>
                </a:solidFill>
                <a:latin typeface="Arial" pitchFamily="34" charset="0"/>
                <a:cs typeface="Arial" pitchFamily="34" charset="0"/>
              </a:rPr>
              <a:t>The model showed an accuracy of 83.33% on Test data</a:t>
            </a: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20000"/>
                    <a:lumOff val="80000"/>
                  </a:schemeClr>
                </a:solidFill>
                <a:latin typeface="Abadi"/>
              </a:rPr>
              <a:t>Confusion Matrix</a:t>
            </a:r>
            <a:endParaRPr lang="en-US" dirty="0">
              <a:solidFill>
                <a:schemeClr val="accent1">
                  <a:lumMod val="20000"/>
                  <a:lumOff val="80000"/>
                </a:schemeClr>
              </a:solidFill>
            </a:endParaRPr>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9812" y="1424693"/>
            <a:ext cx="5909920" cy="43022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1549" y="4325186"/>
            <a:ext cx="1965202" cy="17003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80533" y="1783644"/>
            <a:ext cx="4752623" cy="2246769"/>
          </a:xfrm>
          <a:prstGeom prst="rect">
            <a:avLst/>
          </a:prstGeom>
          <a:noFill/>
        </p:spPr>
        <p:txBody>
          <a:bodyPr wrap="square" rtlCol="0">
            <a:spAutoFit/>
          </a:bodyPr>
          <a:lstStyle/>
          <a:p>
            <a:r>
              <a:rPr lang="en-US" sz="2000" b="1" dirty="0">
                <a:solidFill>
                  <a:schemeClr val="bg1"/>
                </a:solidFill>
                <a:latin typeface="Arial" pitchFamily="34" charset="0"/>
                <a:cs typeface="Arial" pitchFamily="34" charset="0"/>
              </a:rPr>
              <a:t>The confusion matrix for the decision tree classifier shows that the classifier can distinguish between the different classes. The major problem is the false positives .i.e., unsuccessful landing marked as successful landing by the </a:t>
            </a:r>
            <a:r>
              <a:rPr lang="en-US" sz="2000" b="1" dirty="0" smtClean="0">
                <a:solidFill>
                  <a:schemeClr val="bg1"/>
                </a:solidFill>
                <a:latin typeface="Arial" pitchFamily="34" charset="0"/>
                <a:cs typeface="Arial" pitchFamily="34" charset="0"/>
              </a:rPr>
              <a:t>classifier.</a:t>
            </a:r>
            <a:endParaRPr lang="en-GB" sz="20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389632"/>
            <a:ext cx="10515600" cy="4351338"/>
          </a:xfrm>
          <a:prstGeom prst="rect">
            <a:avLst/>
          </a:prstGeom>
        </p:spPr>
        <p:txBody>
          <a:bodyPr>
            <a:normAutofit/>
          </a:bodyPr>
          <a:lstStyle/>
          <a:p>
            <a:r>
              <a:rPr lang="en-GB" sz="2400" b="1" dirty="0" smtClean="0">
                <a:solidFill>
                  <a:schemeClr val="bg1"/>
                </a:solidFill>
                <a:latin typeface="Arial" pitchFamily="34" charset="0"/>
                <a:cs typeface="Arial" pitchFamily="34" charset="0"/>
              </a:rPr>
              <a:t>Higher success rates was found for lower payload mass(within 5.5 tons) and booster version FT performed well.</a:t>
            </a:r>
            <a:endParaRPr lang="en-GB" sz="2400" b="1" dirty="0">
              <a:solidFill>
                <a:schemeClr val="bg1"/>
              </a:solidFill>
              <a:latin typeface="Arial" pitchFamily="34" charset="0"/>
              <a:cs typeface="Arial" pitchFamily="34" charset="0"/>
            </a:endParaRPr>
          </a:p>
          <a:p>
            <a:pPr>
              <a:lnSpc>
                <a:spcPct val="100000"/>
              </a:lnSpc>
              <a:spcBef>
                <a:spcPts val="1400"/>
              </a:spcBef>
            </a:pPr>
            <a:r>
              <a:rPr lang="en-US" sz="2200" b="1" dirty="0" smtClean="0">
                <a:solidFill>
                  <a:schemeClr val="bg1"/>
                </a:solidFill>
                <a:latin typeface="Arial" pitchFamily="34" charset="0"/>
                <a:cs typeface="Arial" pitchFamily="34" charset="0"/>
              </a:rPr>
              <a:t>The success rate for </a:t>
            </a:r>
            <a:r>
              <a:rPr lang="en-US" sz="2200" b="1" dirty="0" err="1" smtClean="0">
                <a:solidFill>
                  <a:schemeClr val="bg1"/>
                </a:solidFill>
                <a:latin typeface="Arial" pitchFamily="34" charset="0"/>
                <a:cs typeface="Arial" pitchFamily="34" charset="0"/>
              </a:rPr>
              <a:t>Spacex</a:t>
            </a:r>
            <a:r>
              <a:rPr lang="en-US" sz="2200" b="1" dirty="0" smtClean="0">
                <a:solidFill>
                  <a:schemeClr val="bg1"/>
                </a:solidFill>
                <a:latin typeface="Arial" pitchFamily="34" charset="0"/>
                <a:cs typeface="Arial" pitchFamily="34" charset="0"/>
              </a:rPr>
              <a:t> launches have improved significantly from 2010 to present.</a:t>
            </a:r>
          </a:p>
          <a:p>
            <a:pPr>
              <a:lnSpc>
                <a:spcPct val="100000"/>
              </a:lnSpc>
              <a:spcBef>
                <a:spcPts val="1400"/>
              </a:spcBef>
            </a:pPr>
            <a:r>
              <a:rPr lang="en-US" sz="2200" b="1" dirty="0" smtClean="0">
                <a:solidFill>
                  <a:schemeClr val="bg1"/>
                </a:solidFill>
                <a:latin typeface="Arial" pitchFamily="34" charset="0"/>
                <a:cs typeface="Arial" pitchFamily="34" charset="0"/>
              </a:rPr>
              <a:t>The launch site KSC LC-39A had highest number of successful launches.</a:t>
            </a:r>
          </a:p>
          <a:p>
            <a:pPr>
              <a:lnSpc>
                <a:spcPct val="100000"/>
              </a:lnSpc>
              <a:spcBef>
                <a:spcPts val="1400"/>
              </a:spcBef>
            </a:pPr>
            <a:r>
              <a:rPr lang="en-US" sz="2200" b="1" dirty="0" smtClean="0">
                <a:solidFill>
                  <a:schemeClr val="bg1"/>
                </a:solidFill>
                <a:latin typeface="Arial" pitchFamily="34" charset="0"/>
                <a:cs typeface="Arial" pitchFamily="34" charset="0"/>
              </a:rPr>
              <a:t>The orbits used by </a:t>
            </a:r>
            <a:r>
              <a:rPr lang="en-US" sz="2200" b="1" dirty="0" err="1" smtClean="0">
                <a:solidFill>
                  <a:schemeClr val="bg1"/>
                </a:solidFill>
                <a:latin typeface="Arial" pitchFamily="34" charset="0"/>
                <a:cs typeface="Arial" pitchFamily="34" charset="0"/>
              </a:rPr>
              <a:t>Spacex</a:t>
            </a:r>
            <a:r>
              <a:rPr lang="en-US" sz="2200" b="1" dirty="0" smtClean="0">
                <a:solidFill>
                  <a:schemeClr val="bg1"/>
                </a:solidFill>
                <a:latin typeface="Arial" pitchFamily="34" charset="0"/>
                <a:cs typeface="Arial" pitchFamily="34" charset="0"/>
              </a:rPr>
              <a:t> like GEO,HEO,SSO,ES-L1 had highest success rate and orbit SO had </a:t>
            </a:r>
            <a:r>
              <a:rPr lang="en-US" sz="2200" b="1" dirty="0" err="1" smtClean="0">
                <a:solidFill>
                  <a:schemeClr val="bg1"/>
                </a:solidFill>
                <a:latin typeface="Arial" pitchFamily="34" charset="0"/>
                <a:cs typeface="Arial" pitchFamily="34" charset="0"/>
              </a:rPr>
              <a:t>amost</a:t>
            </a:r>
            <a:r>
              <a:rPr lang="en-US" sz="2200" b="1" dirty="0" smtClean="0">
                <a:solidFill>
                  <a:schemeClr val="bg1"/>
                </a:solidFill>
                <a:latin typeface="Arial" pitchFamily="34" charset="0"/>
                <a:cs typeface="Arial" pitchFamily="34" charset="0"/>
              </a:rPr>
              <a:t> zero success rate. </a:t>
            </a:r>
          </a:p>
          <a:p>
            <a:pPr>
              <a:lnSpc>
                <a:spcPct val="100000"/>
              </a:lnSpc>
              <a:spcBef>
                <a:spcPts val="1400"/>
              </a:spcBef>
            </a:pPr>
            <a:r>
              <a:rPr lang="en-US" sz="2200" b="1" dirty="0" smtClean="0">
                <a:solidFill>
                  <a:schemeClr val="bg1"/>
                </a:solidFill>
                <a:latin typeface="Arial" pitchFamily="34" charset="0"/>
                <a:cs typeface="Arial" pitchFamily="34" charset="0"/>
              </a:rPr>
              <a:t>Tree Classification model showed better accuracy among classification models and will be good model to predict future launches for higher success rate.</a:t>
            </a: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5">
                    <a:lumMod val="40000"/>
                    <a:lumOff val="60000"/>
                  </a:schemeClr>
                </a:solidFill>
                <a:latin typeface="Abadi"/>
              </a:rPr>
              <a:t>Conclusions</a:t>
            </a:r>
            <a:endParaRPr lang="en-US" dirty="0">
              <a:solidFill>
                <a:schemeClr val="accent5">
                  <a:lumMod val="40000"/>
                  <a:lumOff val="60000"/>
                </a:schemeClr>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400" b="1" dirty="0" smtClean="0">
                <a:solidFill>
                  <a:schemeClr val="bg1"/>
                </a:solidFill>
                <a:latin typeface="Arial" pitchFamily="34" charset="0"/>
                <a:cs typeface="Arial" pitchFamily="34" charset="0"/>
              </a:rPr>
              <a:t>IBM Watson studio</a:t>
            </a:r>
          </a:p>
          <a:p>
            <a:pPr>
              <a:lnSpc>
                <a:spcPct val="100000"/>
              </a:lnSpc>
              <a:spcBef>
                <a:spcPts val="1400"/>
              </a:spcBef>
            </a:pPr>
            <a:r>
              <a:rPr lang="en-US" sz="2400" b="1" dirty="0" smtClean="0">
                <a:solidFill>
                  <a:schemeClr val="bg1"/>
                </a:solidFill>
                <a:latin typeface="Arial" pitchFamily="34" charset="0"/>
                <a:cs typeface="Arial" pitchFamily="34" charset="0"/>
              </a:rPr>
              <a:t>SQL DB2 relational database</a:t>
            </a:r>
          </a:p>
          <a:p>
            <a:pPr>
              <a:lnSpc>
                <a:spcPct val="100000"/>
              </a:lnSpc>
              <a:spcBef>
                <a:spcPts val="1400"/>
              </a:spcBef>
            </a:pPr>
            <a:r>
              <a:rPr lang="en-US" sz="2400" b="1" dirty="0" err="1" smtClean="0">
                <a:solidFill>
                  <a:schemeClr val="bg1"/>
                </a:solidFill>
                <a:latin typeface="Arial" pitchFamily="34" charset="0"/>
                <a:cs typeface="Arial" pitchFamily="34" charset="0"/>
              </a:rPr>
              <a:t>Jupyter</a:t>
            </a:r>
            <a:r>
              <a:rPr lang="en-US" sz="2400" b="1" dirty="0" smtClean="0">
                <a:solidFill>
                  <a:schemeClr val="bg1"/>
                </a:solidFill>
                <a:latin typeface="Arial" pitchFamily="34" charset="0"/>
                <a:cs typeface="Arial" pitchFamily="34" charset="0"/>
              </a:rPr>
              <a:t> notebook with python libraries. </a:t>
            </a:r>
          </a:p>
          <a:p>
            <a:pPr>
              <a:lnSpc>
                <a:spcPct val="100000"/>
              </a:lnSpc>
              <a:spcBef>
                <a:spcPts val="1400"/>
              </a:spcBef>
            </a:pPr>
            <a:r>
              <a:rPr lang="en-US" sz="2400" b="1" dirty="0" err="1" smtClean="0">
                <a:solidFill>
                  <a:schemeClr val="bg1"/>
                </a:solidFill>
                <a:latin typeface="Arial" pitchFamily="34" charset="0"/>
                <a:cs typeface="Arial" pitchFamily="34" charset="0"/>
              </a:rPr>
              <a:t>Plotly</a:t>
            </a:r>
            <a:r>
              <a:rPr lang="en-US" sz="2400" b="1" dirty="0" smtClean="0">
                <a:solidFill>
                  <a:schemeClr val="bg1"/>
                </a:solidFill>
                <a:latin typeface="Arial" pitchFamily="34" charset="0"/>
                <a:cs typeface="Arial" pitchFamily="34" charset="0"/>
              </a:rPr>
              <a:t> Dash</a:t>
            </a:r>
          </a:p>
          <a:p>
            <a:pPr>
              <a:lnSpc>
                <a:spcPct val="100000"/>
              </a:lnSpc>
              <a:spcBef>
                <a:spcPts val="1400"/>
              </a:spcBef>
            </a:pPr>
            <a:r>
              <a:rPr lang="en-US" sz="2400" b="1" dirty="0" smtClean="0">
                <a:solidFill>
                  <a:schemeClr val="bg1"/>
                </a:solidFill>
                <a:latin typeface="Arial" pitchFamily="34" charset="0"/>
                <a:cs typeface="Arial" pitchFamily="34" charset="0"/>
              </a:rPr>
              <a:t>Folium interactive map</a:t>
            </a:r>
          </a:p>
          <a:p>
            <a:pPr>
              <a:lnSpc>
                <a:spcPct val="100000"/>
              </a:lnSpc>
              <a:spcBef>
                <a:spcPts val="1400"/>
              </a:spcBef>
            </a:pPr>
            <a:r>
              <a:rPr lang="en-US" sz="2400" b="1" dirty="0" err="1" smtClean="0">
                <a:solidFill>
                  <a:schemeClr val="bg1"/>
                </a:solidFill>
                <a:latin typeface="Arial" pitchFamily="34" charset="0"/>
                <a:cs typeface="Arial" pitchFamily="34" charset="0"/>
              </a:rPr>
              <a:t>Scikit</a:t>
            </a:r>
            <a:r>
              <a:rPr lang="en-US" sz="2400" b="1" dirty="0" smtClean="0">
                <a:solidFill>
                  <a:schemeClr val="bg1"/>
                </a:solidFill>
                <a:latin typeface="Arial" pitchFamily="34" charset="0"/>
                <a:cs typeface="Arial" pitchFamily="34" charset="0"/>
              </a:rPr>
              <a:t> learn Library</a:t>
            </a:r>
          </a:p>
          <a:p>
            <a:pPr>
              <a:lnSpc>
                <a:spcPct val="100000"/>
              </a:lnSpc>
              <a:spcBef>
                <a:spcPts val="1400"/>
              </a:spcBef>
            </a:pPr>
            <a:r>
              <a:rPr lang="en-US" sz="2400" b="1" dirty="0" err="1" smtClean="0">
                <a:solidFill>
                  <a:schemeClr val="bg1"/>
                </a:solidFill>
                <a:latin typeface="Arial" pitchFamily="34" charset="0"/>
                <a:cs typeface="Arial" pitchFamily="34" charset="0"/>
              </a:rPr>
              <a:t>Haversine</a:t>
            </a:r>
            <a:r>
              <a:rPr lang="en-US" sz="2400" b="1" dirty="0" smtClean="0">
                <a:solidFill>
                  <a:schemeClr val="bg1"/>
                </a:solidFill>
                <a:latin typeface="Arial" pitchFamily="34" charset="0"/>
                <a:cs typeface="Arial" pitchFamily="34" charset="0"/>
              </a:rPr>
              <a:t> formula to measure distance on maps</a:t>
            </a:r>
            <a:endParaRPr lang="en-US" sz="2400" b="1" dirty="0">
              <a:solidFill>
                <a:schemeClr val="bg1"/>
              </a:solidFill>
              <a:latin typeface="Arial" pitchFamily="34" charset="0"/>
              <a:cs typeface="Arial" pitchFamily="34" charset="0"/>
            </a:endParaRPr>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5">
                    <a:lumMod val="40000"/>
                    <a:lumOff val="60000"/>
                  </a:schemeClr>
                </a:solidFill>
                <a:latin typeface="Abadi"/>
              </a:rPr>
              <a:t>Appendix</a:t>
            </a:r>
            <a:endParaRPr lang="en-US" dirty="0">
              <a:solidFill>
                <a:schemeClr val="accent5">
                  <a:lumMod val="40000"/>
                  <a:lumOff val="60000"/>
                </a:schemeClr>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8000">
              <a:schemeClr val="accent1">
                <a:tint val="66000"/>
                <a:satMod val="160000"/>
              </a:schemeClr>
            </a:gs>
            <a:gs pos="27000">
              <a:schemeClr val="accent1">
                <a:tint val="44500"/>
                <a:satMod val="160000"/>
                <a:alpha val="75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803880" y="1276004"/>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7200" dirty="0">
                <a:solidFill>
                  <a:schemeClr val="accent3">
                    <a:lumMod val="25000"/>
                  </a:schemeClr>
                </a:solidFill>
                <a:latin typeface="Arial" pitchFamily="34" charset="0"/>
                <a:cs typeface="Arial" pitchFamily="34" charset="0"/>
              </a:rPr>
              <a:t>Data collection methodology:</a:t>
            </a:r>
          </a:p>
          <a:p>
            <a:pPr lvl="1">
              <a:lnSpc>
                <a:spcPct val="120000"/>
              </a:lnSpc>
              <a:spcBef>
                <a:spcPts val="1400"/>
              </a:spcBef>
            </a:pPr>
            <a:r>
              <a:rPr lang="en-US" sz="6400" dirty="0" err="1" smtClean="0">
                <a:solidFill>
                  <a:schemeClr val="tx1"/>
                </a:solidFill>
                <a:latin typeface="Arial" pitchFamily="34" charset="0"/>
                <a:cs typeface="Arial" pitchFamily="34" charset="0"/>
              </a:rPr>
              <a:t>SpaceX</a:t>
            </a:r>
            <a:r>
              <a:rPr lang="en-US" sz="6400" dirty="0" smtClean="0">
                <a:solidFill>
                  <a:schemeClr val="tx1"/>
                </a:solidFill>
                <a:latin typeface="Arial" pitchFamily="34" charset="0"/>
                <a:cs typeface="Arial" pitchFamily="34" charset="0"/>
              </a:rPr>
              <a:t> Rest API</a:t>
            </a:r>
          </a:p>
          <a:p>
            <a:pPr lvl="1">
              <a:lnSpc>
                <a:spcPct val="120000"/>
              </a:lnSpc>
              <a:spcBef>
                <a:spcPts val="1400"/>
              </a:spcBef>
            </a:pPr>
            <a:r>
              <a:rPr lang="en-US" sz="6400" dirty="0" err="1" smtClean="0">
                <a:solidFill>
                  <a:schemeClr val="tx1"/>
                </a:solidFill>
                <a:latin typeface="Arial" pitchFamily="34" charset="0"/>
                <a:cs typeface="Arial" pitchFamily="34" charset="0"/>
              </a:rPr>
              <a:t>Webscrapping</a:t>
            </a:r>
            <a:r>
              <a:rPr lang="en-US" sz="6400" dirty="0" smtClean="0">
                <a:solidFill>
                  <a:schemeClr val="tx1"/>
                </a:solidFill>
                <a:latin typeface="Arial" pitchFamily="34" charset="0"/>
                <a:cs typeface="Arial" pitchFamily="34" charset="0"/>
              </a:rPr>
              <a:t> from </a:t>
            </a:r>
            <a:r>
              <a:rPr lang="en-US" sz="6400" dirty="0">
                <a:solidFill>
                  <a:schemeClr val="tx1"/>
                </a:solidFill>
                <a:latin typeface="Arial" pitchFamily="34" charset="0"/>
                <a:cs typeface="Arial" pitchFamily="34" charset="0"/>
                <a:hlinkClick r:id="rId3"/>
              </a:rPr>
              <a:t>W</a:t>
            </a:r>
            <a:r>
              <a:rPr lang="en-US" sz="6400" dirty="0" smtClean="0">
                <a:solidFill>
                  <a:schemeClr val="tx1"/>
                </a:solidFill>
                <a:latin typeface="Arial" pitchFamily="34" charset="0"/>
                <a:cs typeface="Arial" pitchFamily="34" charset="0"/>
                <a:hlinkClick r:id="rId3"/>
              </a:rPr>
              <a:t>ikipedia</a:t>
            </a:r>
            <a:endParaRPr lang="en-US" sz="7600" dirty="0">
              <a:solidFill>
                <a:schemeClr val="tx1"/>
              </a:solidFill>
              <a:latin typeface="Arial" pitchFamily="34" charset="0"/>
              <a:cs typeface="Arial" pitchFamily="34" charset="0"/>
            </a:endParaRPr>
          </a:p>
          <a:p>
            <a:pPr>
              <a:lnSpc>
                <a:spcPct val="120000"/>
              </a:lnSpc>
              <a:spcBef>
                <a:spcPts val="1400"/>
              </a:spcBef>
            </a:pPr>
            <a:r>
              <a:rPr lang="en-US" sz="7200" dirty="0" smtClean="0">
                <a:solidFill>
                  <a:schemeClr val="accent3">
                    <a:lumMod val="25000"/>
                  </a:schemeClr>
                </a:solidFill>
                <a:latin typeface="Arial" pitchFamily="34" charset="0"/>
                <a:cs typeface="Arial" pitchFamily="34" charset="0"/>
              </a:rPr>
              <a:t>Performed </a:t>
            </a:r>
            <a:r>
              <a:rPr lang="en-US" sz="7200" dirty="0">
                <a:solidFill>
                  <a:schemeClr val="accent3">
                    <a:lumMod val="25000"/>
                  </a:schemeClr>
                </a:solidFill>
                <a:latin typeface="Arial" pitchFamily="34" charset="0"/>
                <a:cs typeface="Arial" pitchFamily="34" charset="0"/>
              </a:rPr>
              <a:t>data wrangling</a:t>
            </a:r>
          </a:p>
          <a:p>
            <a:pPr lvl="1">
              <a:lnSpc>
                <a:spcPct val="120000"/>
              </a:lnSpc>
              <a:spcBef>
                <a:spcPts val="1400"/>
              </a:spcBef>
            </a:pPr>
            <a:r>
              <a:rPr lang="en-US" sz="6400" dirty="0">
                <a:solidFill>
                  <a:schemeClr val="tx1"/>
                </a:solidFill>
                <a:latin typeface="Arial" pitchFamily="34" charset="0"/>
                <a:cs typeface="Arial" pitchFamily="34" charset="0"/>
              </a:rPr>
              <a:t>The data was collected through </a:t>
            </a:r>
            <a:r>
              <a:rPr lang="en-US" sz="6400" dirty="0" err="1">
                <a:solidFill>
                  <a:schemeClr val="tx1"/>
                </a:solidFill>
                <a:latin typeface="Arial" pitchFamily="34" charset="0"/>
                <a:cs typeface="Arial" pitchFamily="34" charset="0"/>
              </a:rPr>
              <a:t>get_request</a:t>
            </a:r>
            <a:r>
              <a:rPr lang="en-US" sz="6400" dirty="0">
                <a:solidFill>
                  <a:schemeClr val="tx1"/>
                </a:solidFill>
                <a:latin typeface="Arial" pitchFamily="34" charset="0"/>
                <a:cs typeface="Arial" pitchFamily="34" charset="0"/>
              </a:rPr>
              <a:t> from </a:t>
            </a:r>
            <a:r>
              <a:rPr lang="en-US" sz="6400" dirty="0" err="1">
                <a:solidFill>
                  <a:schemeClr val="tx1"/>
                </a:solidFill>
                <a:latin typeface="Arial" pitchFamily="34" charset="0"/>
                <a:cs typeface="Arial" pitchFamily="34" charset="0"/>
              </a:rPr>
              <a:t>Spacex</a:t>
            </a:r>
            <a:r>
              <a:rPr lang="en-US" sz="6400" dirty="0">
                <a:solidFill>
                  <a:schemeClr val="tx1"/>
                </a:solidFill>
                <a:latin typeface="Arial" pitchFamily="34" charset="0"/>
                <a:cs typeface="Arial" pitchFamily="34" charset="0"/>
              </a:rPr>
              <a:t> API. The response content was a </a:t>
            </a:r>
            <a:r>
              <a:rPr lang="en-US" sz="6400" dirty="0" err="1">
                <a:solidFill>
                  <a:schemeClr val="tx1"/>
                </a:solidFill>
                <a:latin typeface="Arial" pitchFamily="34" charset="0"/>
                <a:cs typeface="Arial" pitchFamily="34" charset="0"/>
              </a:rPr>
              <a:t>Json</a:t>
            </a:r>
            <a:r>
              <a:rPr lang="en-US" sz="6400" dirty="0">
                <a:solidFill>
                  <a:schemeClr val="tx1"/>
                </a:solidFill>
                <a:latin typeface="Arial" pitchFamily="34" charset="0"/>
                <a:cs typeface="Arial" pitchFamily="34" charset="0"/>
              </a:rPr>
              <a:t> file and was retrieved using .</a:t>
            </a:r>
            <a:r>
              <a:rPr lang="en-US" sz="6400" dirty="0" err="1">
                <a:solidFill>
                  <a:schemeClr val="tx1"/>
                </a:solidFill>
                <a:latin typeface="Arial" pitchFamily="34" charset="0"/>
                <a:cs typeface="Arial" pitchFamily="34" charset="0"/>
              </a:rPr>
              <a:t>json</a:t>
            </a:r>
            <a:r>
              <a:rPr lang="en-US" sz="6400" dirty="0">
                <a:solidFill>
                  <a:schemeClr val="tx1"/>
                </a:solidFill>
                <a:latin typeface="Arial" pitchFamily="34" charset="0"/>
                <a:cs typeface="Arial" pitchFamily="34" charset="0"/>
              </a:rPr>
              <a:t>() function call and was converted to a pandas </a:t>
            </a:r>
            <a:r>
              <a:rPr lang="en-US" sz="6400" dirty="0" err="1">
                <a:solidFill>
                  <a:schemeClr val="tx1"/>
                </a:solidFill>
                <a:latin typeface="Arial" pitchFamily="34" charset="0"/>
                <a:cs typeface="Arial" pitchFamily="34" charset="0"/>
              </a:rPr>
              <a:t>dataframe</a:t>
            </a:r>
            <a:r>
              <a:rPr lang="en-US" sz="6400" dirty="0">
                <a:solidFill>
                  <a:schemeClr val="tx1"/>
                </a:solidFill>
                <a:latin typeface="Arial" pitchFamily="34" charset="0"/>
                <a:cs typeface="Arial" pitchFamily="34" charset="0"/>
              </a:rPr>
              <a:t> using .</a:t>
            </a:r>
            <a:r>
              <a:rPr lang="en-US" sz="6400" dirty="0" err="1">
                <a:solidFill>
                  <a:schemeClr val="tx1"/>
                </a:solidFill>
                <a:latin typeface="Arial" pitchFamily="34" charset="0"/>
                <a:cs typeface="Arial" pitchFamily="34" charset="0"/>
              </a:rPr>
              <a:t>json_normalize</a:t>
            </a:r>
            <a:r>
              <a:rPr lang="en-US" sz="6400" dirty="0">
                <a:solidFill>
                  <a:schemeClr val="tx1"/>
                </a:solidFill>
                <a:latin typeface="Arial" pitchFamily="34" charset="0"/>
                <a:cs typeface="Arial" pitchFamily="34" charset="0"/>
              </a:rPr>
              <a:t>().</a:t>
            </a:r>
          </a:p>
          <a:p>
            <a:pPr lvl="1">
              <a:lnSpc>
                <a:spcPct val="120000"/>
              </a:lnSpc>
              <a:spcBef>
                <a:spcPts val="1400"/>
              </a:spcBef>
            </a:pPr>
            <a:r>
              <a:rPr lang="en-US" sz="6400" dirty="0">
                <a:solidFill>
                  <a:schemeClr val="tx1"/>
                </a:solidFill>
                <a:latin typeface="Arial" pitchFamily="34" charset="0"/>
                <a:cs typeface="Arial" pitchFamily="34" charset="0"/>
              </a:rPr>
              <a:t>The categorical data was One Hot Encoded and irrelevant columns were dropped. </a:t>
            </a:r>
          </a:p>
          <a:p>
            <a:pPr>
              <a:lnSpc>
                <a:spcPct val="120000"/>
              </a:lnSpc>
              <a:spcBef>
                <a:spcPts val="1400"/>
              </a:spcBef>
            </a:pPr>
            <a:r>
              <a:rPr lang="en-US" sz="7200" dirty="0" smtClean="0">
                <a:solidFill>
                  <a:schemeClr val="accent3">
                    <a:lumMod val="25000"/>
                  </a:schemeClr>
                </a:solidFill>
                <a:latin typeface="Arial" pitchFamily="34" charset="0"/>
                <a:cs typeface="Arial" pitchFamily="34" charset="0"/>
              </a:rPr>
              <a:t>Performed </a:t>
            </a:r>
            <a:r>
              <a:rPr lang="en-US" sz="7200" dirty="0">
                <a:solidFill>
                  <a:schemeClr val="accent3">
                    <a:lumMod val="25000"/>
                  </a:schemeClr>
                </a:solidFill>
                <a:latin typeface="Arial" pitchFamily="34" charset="0"/>
                <a:cs typeface="Arial" pitchFamily="34" charset="0"/>
              </a:rPr>
              <a:t>exploratory data analysis (EDA) using visualization and </a:t>
            </a:r>
            <a:r>
              <a:rPr lang="en-US" sz="7200" dirty="0" smtClean="0">
                <a:solidFill>
                  <a:schemeClr val="accent3">
                    <a:lumMod val="25000"/>
                  </a:schemeClr>
                </a:solidFill>
                <a:latin typeface="Arial" pitchFamily="34" charset="0"/>
                <a:cs typeface="Arial" pitchFamily="34" charset="0"/>
              </a:rPr>
              <a:t>SQL</a:t>
            </a:r>
          </a:p>
          <a:p>
            <a:pPr lvl="1">
              <a:lnSpc>
                <a:spcPct val="120000"/>
              </a:lnSpc>
              <a:spcBef>
                <a:spcPts val="1400"/>
              </a:spcBef>
            </a:pPr>
            <a:r>
              <a:rPr lang="en-US" sz="6400" dirty="0">
                <a:solidFill>
                  <a:schemeClr val="tx1"/>
                </a:solidFill>
                <a:latin typeface="Arial" pitchFamily="34" charset="0"/>
                <a:cs typeface="Arial" pitchFamily="34" charset="0"/>
              </a:rPr>
              <a:t>Plots such as scatter </a:t>
            </a:r>
            <a:r>
              <a:rPr lang="en-US" sz="6400" dirty="0" err="1">
                <a:solidFill>
                  <a:schemeClr val="tx1"/>
                </a:solidFill>
                <a:latin typeface="Arial" pitchFamily="34" charset="0"/>
                <a:cs typeface="Arial" pitchFamily="34" charset="0"/>
              </a:rPr>
              <a:t>plots,bar</a:t>
            </a:r>
            <a:r>
              <a:rPr lang="en-US" sz="6400" dirty="0">
                <a:solidFill>
                  <a:schemeClr val="tx1"/>
                </a:solidFill>
                <a:latin typeface="Arial" pitchFamily="34" charset="0"/>
                <a:cs typeface="Arial" pitchFamily="34" charset="0"/>
              </a:rPr>
              <a:t> </a:t>
            </a:r>
            <a:r>
              <a:rPr lang="en-US" sz="6400" dirty="0" err="1">
                <a:solidFill>
                  <a:schemeClr val="tx1"/>
                </a:solidFill>
                <a:latin typeface="Arial" pitchFamily="34" charset="0"/>
                <a:cs typeface="Arial" pitchFamily="34" charset="0"/>
              </a:rPr>
              <a:t>plots,regplot</a:t>
            </a:r>
            <a:r>
              <a:rPr lang="en-US" sz="6400" dirty="0">
                <a:solidFill>
                  <a:schemeClr val="tx1"/>
                </a:solidFill>
                <a:latin typeface="Arial" pitchFamily="34" charset="0"/>
                <a:cs typeface="Arial" pitchFamily="34" charset="0"/>
              </a:rPr>
              <a:t> were used to find the relationship between variables.</a:t>
            </a:r>
          </a:p>
          <a:p>
            <a:pPr>
              <a:lnSpc>
                <a:spcPct val="120000"/>
              </a:lnSpc>
              <a:spcBef>
                <a:spcPts val="1400"/>
              </a:spcBef>
            </a:pPr>
            <a:r>
              <a:rPr lang="en-US" sz="7200" dirty="0" smtClean="0">
                <a:solidFill>
                  <a:schemeClr val="accent3">
                    <a:lumMod val="25000"/>
                  </a:schemeClr>
                </a:solidFill>
                <a:latin typeface="Arial" pitchFamily="34" charset="0"/>
                <a:cs typeface="Arial" pitchFamily="34" charset="0"/>
              </a:rPr>
              <a:t>Performed </a:t>
            </a:r>
            <a:r>
              <a:rPr lang="en-US" sz="7200" dirty="0">
                <a:solidFill>
                  <a:schemeClr val="accent3">
                    <a:lumMod val="25000"/>
                  </a:schemeClr>
                </a:solidFill>
                <a:latin typeface="Arial" pitchFamily="34" charset="0"/>
                <a:cs typeface="Arial" pitchFamily="34" charset="0"/>
              </a:rPr>
              <a:t>interactive visual analytics using Folium and </a:t>
            </a:r>
            <a:r>
              <a:rPr lang="en-US" sz="7200" dirty="0" err="1">
                <a:solidFill>
                  <a:schemeClr val="accent3">
                    <a:lumMod val="25000"/>
                  </a:schemeClr>
                </a:solidFill>
                <a:latin typeface="Arial" pitchFamily="34" charset="0"/>
                <a:cs typeface="Arial" pitchFamily="34" charset="0"/>
              </a:rPr>
              <a:t>Plotly</a:t>
            </a:r>
            <a:r>
              <a:rPr lang="en-US" sz="7200" dirty="0">
                <a:solidFill>
                  <a:schemeClr val="accent3">
                    <a:lumMod val="25000"/>
                  </a:schemeClr>
                </a:solidFill>
                <a:latin typeface="Arial" pitchFamily="34" charset="0"/>
                <a:cs typeface="Arial" pitchFamily="34" charset="0"/>
              </a:rPr>
              <a:t> Dash</a:t>
            </a:r>
          </a:p>
          <a:p>
            <a:pPr marL="228600" lvl="1">
              <a:lnSpc>
                <a:spcPct val="120000"/>
              </a:lnSpc>
              <a:spcBef>
                <a:spcPts val="1400"/>
              </a:spcBef>
            </a:pPr>
            <a:r>
              <a:rPr lang="en-US" sz="7200" dirty="0" smtClean="0">
                <a:solidFill>
                  <a:schemeClr val="accent3">
                    <a:lumMod val="25000"/>
                  </a:schemeClr>
                </a:solidFill>
                <a:latin typeface="Arial" pitchFamily="34" charset="0"/>
                <a:cs typeface="Arial" pitchFamily="34" charset="0"/>
              </a:rPr>
              <a:t>Performed </a:t>
            </a:r>
            <a:r>
              <a:rPr lang="en-US" sz="7200" dirty="0">
                <a:solidFill>
                  <a:schemeClr val="accent3">
                    <a:lumMod val="25000"/>
                  </a:schemeClr>
                </a:solidFill>
                <a:latin typeface="Arial" pitchFamily="34" charset="0"/>
                <a:cs typeface="Arial" pitchFamily="34" charset="0"/>
              </a:rPr>
              <a:t>predictive analysis using classification </a:t>
            </a:r>
            <a:r>
              <a:rPr lang="en-US" sz="7200" dirty="0" smtClean="0">
                <a:solidFill>
                  <a:schemeClr val="accent3">
                    <a:lumMod val="25000"/>
                  </a:schemeClr>
                </a:solidFill>
                <a:latin typeface="Arial" pitchFamily="34" charset="0"/>
                <a:cs typeface="Arial" pitchFamily="34" charset="0"/>
              </a:rPr>
              <a:t>models </a:t>
            </a:r>
            <a:r>
              <a:rPr lang="en-US" sz="6400" dirty="0">
                <a:solidFill>
                  <a:schemeClr val="tx1"/>
                </a:solidFill>
                <a:latin typeface="Arial" pitchFamily="34" charset="0"/>
                <a:cs typeface="Arial" pitchFamily="34" charset="0"/>
              </a:rPr>
              <a:t>to build, tune, evaluate classification models</a:t>
            </a:r>
          </a:p>
          <a:p>
            <a:pPr marL="0" indent="0">
              <a:lnSpc>
                <a:spcPct val="120000"/>
              </a:lnSpc>
              <a:spcBef>
                <a:spcPts val="1400"/>
              </a:spcBef>
              <a:buNone/>
            </a:pPr>
            <a:endParaRPr lang="en-US" sz="7200" dirty="0">
              <a:solidFill>
                <a:schemeClr val="accent3">
                  <a:lumMod val="25000"/>
                </a:schemeClr>
              </a:solidFill>
              <a:latin typeface="Arial" pitchFamily="34" charset="0"/>
              <a:cs typeface="Arial" pitchFamily="34" charset="0"/>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8000">
              <a:schemeClr val="accent1">
                <a:tint val="66000"/>
                <a:satMod val="160000"/>
              </a:schemeClr>
            </a:gs>
            <a:gs pos="27000">
              <a:schemeClr val="accent1">
                <a:tint val="44500"/>
                <a:satMod val="160000"/>
                <a:alpha val="75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a:xfrm>
            <a:off x="9448800" y="6006828"/>
            <a:ext cx="2743200" cy="401638"/>
          </a:xfrm>
        </p:spPr>
        <p:txBody>
          <a:bodyPr/>
          <a:lstStyle/>
          <a:p>
            <a:fld id="{5075537C-CA84-1446-933C-8E9D027F9201}" type="slidenum">
              <a:rPr lang="en-US" smtClean="0"/>
              <a:t>7</a:t>
            </a:fld>
            <a:endParaRPr lang="en-US" dirty="0"/>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519289" y="1818371"/>
            <a:ext cx="4399845" cy="4742013"/>
          </a:xfrm>
          <a:prstGeom prst="rect">
            <a:avLst/>
          </a:prstGeom>
        </p:spPr>
        <p:txBody>
          <a:bodyPr vert="horz" lIns="91440" tIns="45720" rIns="91440" bIns="45720" rtlCol="0" anchor="t">
            <a:normAutofit/>
          </a:bodyPr>
          <a:lstStyle/>
          <a:p>
            <a:pPr>
              <a:lnSpc>
                <a:spcPct val="100000"/>
              </a:lnSpc>
              <a:spcBef>
                <a:spcPts val="1400"/>
              </a:spcBef>
            </a:pPr>
            <a:r>
              <a:rPr lang="en-US" sz="1800" dirty="0" smtClean="0">
                <a:solidFill>
                  <a:schemeClr val="accent3">
                    <a:lumMod val="25000"/>
                  </a:schemeClr>
                </a:solidFill>
                <a:latin typeface="Arial" pitchFamily="34" charset="0"/>
                <a:cs typeface="Arial" pitchFamily="34" charset="0"/>
              </a:rPr>
              <a:t>Get request </a:t>
            </a:r>
            <a:r>
              <a:rPr lang="en-US" sz="1800" dirty="0">
                <a:solidFill>
                  <a:schemeClr val="accent3">
                    <a:lumMod val="25000"/>
                  </a:schemeClr>
                </a:solidFill>
                <a:latin typeface="Arial" pitchFamily="34" charset="0"/>
                <a:cs typeface="Arial" pitchFamily="34" charset="0"/>
              </a:rPr>
              <a:t>to the </a:t>
            </a:r>
            <a:r>
              <a:rPr lang="en-US" sz="1800" dirty="0" err="1">
                <a:solidFill>
                  <a:schemeClr val="accent3">
                    <a:lumMod val="25000"/>
                  </a:schemeClr>
                </a:solidFill>
                <a:latin typeface="Arial" pitchFamily="34" charset="0"/>
                <a:cs typeface="Arial" pitchFamily="34" charset="0"/>
              </a:rPr>
              <a:t>SpaceX</a:t>
            </a:r>
            <a:r>
              <a:rPr lang="en-US" sz="1800" dirty="0">
                <a:solidFill>
                  <a:schemeClr val="accent3">
                    <a:lumMod val="25000"/>
                  </a:schemeClr>
                </a:solidFill>
                <a:latin typeface="Arial" pitchFamily="34" charset="0"/>
                <a:cs typeface="Arial" pitchFamily="34" charset="0"/>
              </a:rPr>
              <a:t> API to collect data</a:t>
            </a:r>
            <a:r>
              <a:rPr lang="en-US" sz="1800" dirty="0" smtClean="0">
                <a:solidFill>
                  <a:schemeClr val="accent3">
                    <a:lumMod val="25000"/>
                  </a:schemeClr>
                </a:solidFill>
                <a:latin typeface="Arial" pitchFamily="34" charset="0"/>
                <a:cs typeface="Arial" pitchFamily="34" charset="0"/>
              </a:rPr>
              <a:t>, used custom functions to extract data, cleaned </a:t>
            </a:r>
            <a:r>
              <a:rPr lang="en-US" sz="1800" dirty="0">
                <a:solidFill>
                  <a:schemeClr val="accent3">
                    <a:lumMod val="25000"/>
                  </a:schemeClr>
                </a:solidFill>
                <a:latin typeface="Arial" pitchFamily="34" charset="0"/>
                <a:cs typeface="Arial" pitchFamily="34" charset="0"/>
              </a:rPr>
              <a:t>the requested data and </a:t>
            </a:r>
            <a:r>
              <a:rPr lang="en-US" sz="1800" dirty="0" smtClean="0">
                <a:solidFill>
                  <a:schemeClr val="accent3">
                    <a:lumMod val="25000"/>
                  </a:schemeClr>
                </a:solidFill>
                <a:latin typeface="Arial" pitchFamily="34" charset="0"/>
                <a:cs typeface="Arial" pitchFamily="34" charset="0"/>
              </a:rPr>
              <a:t>assigned to new variable names. The null values in </a:t>
            </a:r>
            <a:r>
              <a:rPr lang="en-US" sz="1800" dirty="0" err="1" smtClean="0">
                <a:solidFill>
                  <a:schemeClr val="accent3">
                    <a:lumMod val="25000"/>
                  </a:schemeClr>
                </a:solidFill>
                <a:latin typeface="Arial" pitchFamily="34" charset="0"/>
                <a:cs typeface="Arial" pitchFamily="34" charset="0"/>
              </a:rPr>
              <a:t>Payload_mass</a:t>
            </a:r>
            <a:r>
              <a:rPr lang="en-US" sz="1800" dirty="0" smtClean="0">
                <a:solidFill>
                  <a:schemeClr val="accent3">
                    <a:lumMod val="25000"/>
                  </a:schemeClr>
                </a:solidFill>
                <a:latin typeface="Arial" pitchFamily="34" charset="0"/>
                <a:cs typeface="Arial" pitchFamily="34" charset="0"/>
              </a:rPr>
              <a:t> was replaced by mean value.</a:t>
            </a:r>
          </a:p>
          <a:p>
            <a:pPr>
              <a:lnSpc>
                <a:spcPct val="100000"/>
              </a:lnSpc>
              <a:spcBef>
                <a:spcPts val="1400"/>
              </a:spcBef>
            </a:pPr>
            <a:r>
              <a:rPr lang="en-US" sz="1800" dirty="0" smtClean="0">
                <a:solidFill>
                  <a:schemeClr val="accent3">
                    <a:lumMod val="25000"/>
                  </a:schemeClr>
                </a:solidFill>
                <a:latin typeface="Arial" pitchFamily="34" charset="0"/>
                <a:cs typeface="Arial" pitchFamily="34" charset="0"/>
              </a:rPr>
              <a:t>Finally the </a:t>
            </a:r>
            <a:r>
              <a:rPr lang="en-US" sz="1800" dirty="0" err="1" smtClean="0">
                <a:solidFill>
                  <a:schemeClr val="accent3">
                    <a:lumMod val="25000"/>
                  </a:schemeClr>
                </a:solidFill>
                <a:latin typeface="Arial" pitchFamily="34" charset="0"/>
                <a:cs typeface="Arial" pitchFamily="34" charset="0"/>
              </a:rPr>
              <a:t>Dataframe</a:t>
            </a:r>
            <a:r>
              <a:rPr lang="en-US" sz="1800" dirty="0" smtClean="0">
                <a:solidFill>
                  <a:schemeClr val="accent3">
                    <a:lumMod val="25000"/>
                  </a:schemeClr>
                </a:solidFill>
                <a:latin typeface="Arial" pitchFamily="34" charset="0"/>
                <a:cs typeface="Arial" pitchFamily="34" charset="0"/>
              </a:rPr>
              <a:t> was exported as </a:t>
            </a:r>
            <a:r>
              <a:rPr lang="en-US" sz="1800" dirty="0" err="1" smtClean="0">
                <a:solidFill>
                  <a:schemeClr val="accent3">
                    <a:lumMod val="25000"/>
                  </a:schemeClr>
                </a:solidFill>
                <a:latin typeface="Arial" pitchFamily="34" charset="0"/>
                <a:cs typeface="Arial" pitchFamily="34" charset="0"/>
              </a:rPr>
              <a:t>csv</a:t>
            </a:r>
            <a:r>
              <a:rPr lang="en-US" sz="1800" dirty="0" smtClean="0">
                <a:solidFill>
                  <a:schemeClr val="accent3">
                    <a:lumMod val="25000"/>
                  </a:schemeClr>
                </a:solidFill>
                <a:latin typeface="Arial" pitchFamily="34" charset="0"/>
                <a:cs typeface="Arial" pitchFamily="34" charset="0"/>
              </a:rPr>
              <a:t> file.</a:t>
            </a:r>
            <a:endParaRPr lang="en-US" sz="1800" dirty="0">
              <a:solidFill>
                <a:schemeClr val="accent3">
                  <a:lumMod val="25000"/>
                </a:schemeClr>
              </a:solidFill>
              <a:latin typeface="Arial" pitchFamily="34" charset="0"/>
              <a:cs typeface="Arial" pitchFamily="34" charset="0"/>
            </a:endParaRPr>
          </a:p>
          <a:p>
            <a:pPr>
              <a:lnSpc>
                <a:spcPct val="100000"/>
              </a:lnSpc>
              <a:spcBef>
                <a:spcPts val="1400"/>
              </a:spcBef>
            </a:pPr>
            <a:r>
              <a:rPr lang="en-US" sz="1800" dirty="0" smtClean="0">
                <a:solidFill>
                  <a:schemeClr val="accent3">
                    <a:lumMod val="25000"/>
                  </a:schemeClr>
                </a:solidFill>
                <a:latin typeface="Arial" pitchFamily="34" charset="0"/>
                <a:cs typeface="Arial" pitchFamily="34" charset="0"/>
              </a:rPr>
              <a:t>The </a:t>
            </a:r>
            <a:r>
              <a:rPr lang="en-US" sz="1800" dirty="0" err="1" smtClean="0">
                <a:solidFill>
                  <a:schemeClr val="accent3">
                    <a:lumMod val="25000"/>
                  </a:schemeClr>
                </a:solidFill>
                <a:latin typeface="Arial" pitchFamily="34" charset="0"/>
                <a:cs typeface="Arial" pitchFamily="34" charset="0"/>
              </a:rPr>
              <a:t>Github</a:t>
            </a:r>
            <a:r>
              <a:rPr lang="en-US" sz="1800" dirty="0" smtClean="0">
                <a:solidFill>
                  <a:schemeClr val="accent3">
                    <a:lumMod val="25000"/>
                  </a:schemeClr>
                </a:solidFill>
                <a:latin typeface="Arial" pitchFamily="34" charset="0"/>
                <a:cs typeface="Arial" pitchFamily="34" charset="0"/>
              </a:rPr>
              <a:t> </a:t>
            </a:r>
            <a:r>
              <a:rPr lang="en-US" sz="1800" dirty="0" err="1" smtClean="0">
                <a:solidFill>
                  <a:schemeClr val="accent3">
                    <a:lumMod val="25000"/>
                  </a:schemeClr>
                </a:solidFill>
                <a:latin typeface="Arial" pitchFamily="34" charset="0"/>
                <a:cs typeface="Arial" pitchFamily="34" charset="0"/>
              </a:rPr>
              <a:t>url</a:t>
            </a:r>
            <a:r>
              <a:rPr lang="en-US" sz="1800" dirty="0" smtClean="0">
                <a:solidFill>
                  <a:schemeClr val="accent3">
                    <a:lumMod val="25000"/>
                  </a:schemeClr>
                </a:solidFill>
                <a:latin typeface="Arial" pitchFamily="34" charset="0"/>
                <a:cs typeface="Arial" pitchFamily="34" charset="0"/>
              </a:rPr>
              <a:t> of the file:</a:t>
            </a:r>
          </a:p>
          <a:p>
            <a:pPr marL="0" indent="0">
              <a:lnSpc>
                <a:spcPct val="100000"/>
              </a:lnSpc>
              <a:spcBef>
                <a:spcPts val="1400"/>
              </a:spcBef>
              <a:buNone/>
            </a:pPr>
            <a:r>
              <a:rPr lang="en-GB" sz="1800" dirty="0" err="1" smtClean="0">
                <a:hlinkClick r:id="rId2"/>
              </a:rPr>
              <a:t>Spacex_project</a:t>
            </a:r>
            <a:r>
              <a:rPr lang="en-GB" sz="1800" dirty="0" smtClean="0">
                <a:hlinkClick r:id="rId2"/>
              </a:rPr>
              <a:t>/Data </a:t>
            </a:r>
            <a:r>
              <a:rPr lang="en-GB" sz="1800" dirty="0">
                <a:hlinkClick r:id="rId2"/>
              </a:rPr>
              <a:t>Collection API </a:t>
            </a:r>
            <a:r>
              <a:rPr lang="en-GB" sz="1800" dirty="0" err="1">
                <a:hlinkClick r:id="rId2"/>
              </a:rPr>
              <a:t>Lab.ipynb</a:t>
            </a:r>
            <a:r>
              <a:rPr lang="en-GB" sz="1800" dirty="0">
                <a:hlinkClick r:id="rId2"/>
              </a:rPr>
              <a:t> at master · Mith1201/</a:t>
            </a:r>
            <a:r>
              <a:rPr lang="en-GB" sz="1800" dirty="0" err="1">
                <a:hlinkClick r:id="rId2"/>
              </a:rPr>
              <a:t>Spacex_project</a:t>
            </a:r>
            <a:r>
              <a:rPr lang="en-GB" sz="1800" dirty="0">
                <a:hlinkClick r:id="rId2"/>
              </a:rPr>
              <a:t> (github.com)</a:t>
            </a:r>
            <a:endParaRPr lang="en-US" sz="1800" dirty="0">
              <a:solidFill>
                <a:schemeClr val="accent3">
                  <a:lumMod val="25000"/>
                </a:schemeClr>
              </a:solidFill>
              <a:latin typeface="Arial" pitchFamily="34" charset="0"/>
              <a:cs typeface="Arial" pitchFamily="34" charset="0"/>
            </a:endParaRPr>
          </a:p>
          <a:p>
            <a:endParaRPr lang="en-US" dirty="0"/>
          </a:p>
          <a:p>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ounded Rectangle 1"/>
          <p:cNvSpPr/>
          <p:nvPr/>
        </p:nvSpPr>
        <p:spPr>
          <a:xfrm>
            <a:off x="5204178" y="1524000"/>
            <a:ext cx="6434666" cy="68862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p:cNvSpPr/>
          <p:nvPr/>
        </p:nvSpPr>
        <p:spPr>
          <a:xfrm>
            <a:off x="5204178" y="3104445"/>
            <a:ext cx="6434666" cy="66745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ounded Rectangle 7"/>
          <p:cNvSpPr/>
          <p:nvPr/>
        </p:nvSpPr>
        <p:spPr>
          <a:xfrm>
            <a:off x="5204178" y="2314222"/>
            <a:ext cx="6434666" cy="68862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p:cNvSpPr/>
          <p:nvPr/>
        </p:nvSpPr>
        <p:spPr>
          <a:xfrm>
            <a:off x="5192890" y="3883378"/>
            <a:ext cx="6434666" cy="20432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5204178" y="6025573"/>
            <a:ext cx="6434666" cy="68862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p:cNvGrpSpPr/>
          <p:nvPr/>
        </p:nvGrpSpPr>
        <p:grpSpPr>
          <a:xfrm>
            <a:off x="5378098" y="1744486"/>
            <a:ext cx="3829050" cy="388761"/>
            <a:chOff x="5378098" y="1744486"/>
            <a:chExt cx="3829050" cy="388761"/>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8098" y="1744486"/>
              <a:ext cx="38290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8098" y="1980847"/>
              <a:ext cx="24288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TextBox 10"/>
          <p:cNvSpPr txBox="1"/>
          <p:nvPr/>
        </p:nvSpPr>
        <p:spPr>
          <a:xfrm>
            <a:off x="5294488" y="1524000"/>
            <a:ext cx="5046134" cy="307777"/>
          </a:xfrm>
          <a:prstGeom prst="rect">
            <a:avLst/>
          </a:prstGeom>
          <a:noFill/>
          <a:ln>
            <a:noFill/>
          </a:ln>
        </p:spPr>
        <p:txBody>
          <a:bodyPr wrap="square" rtlCol="0">
            <a:spAutoFit/>
          </a:bodyPr>
          <a:lstStyle/>
          <a:p>
            <a:r>
              <a:rPr lang="en-GB" sz="1400" b="1" dirty="0"/>
              <a:t>1 .Getting Response from API</a:t>
            </a:r>
            <a:endParaRPr lang="en-GB" sz="1400" dirty="0"/>
          </a:p>
        </p:txBody>
      </p:sp>
      <p:sp>
        <p:nvSpPr>
          <p:cNvPr id="18" name="TextBox 17"/>
          <p:cNvSpPr txBox="1"/>
          <p:nvPr/>
        </p:nvSpPr>
        <p:spPr>
          <a:xfrm>
            <a:off x="5294486" y="2350756"/>
            <a:ext cx="6254045" cy="307777"/>
          </a:xfrm>
          <a:prstGeom prst="rect">
            <a:avLst/>
          </a:prstGeom>
          <a:noFill/>
          <a:ln>
            <a:noFill/>
          </a:ln>
        </p:spPr>
        <p:txBody>
          <a:bodyPr wrap="square" rtlCol="0">
            <a:spAutoFit/>
          </a:bodyPr>
          <a:lstStyle/>
          <a:p>
            <a:r>
              <a:rPr lang="en-GB" sz="1400" b="1" dirty="0"/>
              <a:t>2</a:t>
            </a:r>
            <a:r>
              <a:rPr lang="en-GB" sz="1400" b="1" dirty="0" smtClean="0"/>
              <a:t> .</a:t>
            </a:r>
            <a:r>
              <a:rPr lang="en-GB" sz="1400" i="1" dirty="0"/>
              <a:t> </a:t>
            </a:r>
            <a:r>
              <a:rPr lang="en-GB" sz="1400" b="1" dirty="0"/>
              <a:t>Use </a:t>
            </a:r>
            <a:r>
              <a:rPr lang="en-GB" sz="1400" b="1" dirty="0" err="1"/>
              <a:t>json_normalize</a:t>
            </a:r>
            <a:r>
              <a:rPr lang="en-GB" sz="1400" b="1" dirty="0"/>
              <a:t> </a:t>
            </a:r>
            <a:r>
              <a:rPr lang="en-GB" sz="1400" b="1" dirty="0" smtClean="0"/>
              <a:t>method </a:t>
            </a:r>
            <a:r>
              <a:rPr lang="en-GB" sz="1400" b="1" dirty="0"/>
              <a:t>to convert the </a:t>
            </a:r>
            <a:r>
              <a:rPr lang="en-GB" sz="1400" b="1" dirty="0" err="1"/>
              <a:t>json</a:t>
            </a:r>
            <a:r>
              <a:rPr lang="en-GB" sz="1400" b="1" dirty="0"/>
              <a:t> result into a </a:t>
            </a:r>
            <a:r>
              <a:rPr lang="en-GB" sz="1400" b="1" dirty="0" err="1"/>
              <a:t>dataframe</a:t>
            </a:r>
            <a:endParaRPr lang="en-GB" sz="1400" b="1" dirty="0"/>
          </a:p>
        </p:txBody>
      </p:sp>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8097" y="2658533"/>
            <a:ext cx="2738613" cy="344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5294486" y="3146623"/>
            <a:ext cx="6254045" cy="307777"/>
          </a:xfrm>
          <a:prstGeom prst="rect">
            <a:avLst/>
          </a:prstGeom>
          <a:noFill/>
          <a:ln>
            <a:noFill/>
          </a:ln>
        </p:spPr>
        <p:txBody>
          <a:bodyPr wrap="square" rtlCol="0">
            <a:spAutoFit/>
          </a:bodyPr>
          <a:lstStyle/>
          <a:p>
            <a:r>
              <a:rPr lang="en-GB" sz="1400" b="1" dirty="0"/>
              <a:t>3</a:t>
            </a:r>
            <a:r>
              <a:rPr lang="en-GB" sz="1400" b="1" dirty="0" smtClean="0"/>
              <a:t> .</a:t>
            </a:r>
            <a:r>
              <a:rPr lang="en-GB" sz="1400" i="1" dirty="0"/>
              <a:t> </a:t>
            </a:r>
            <a:r>
              <a:rPr lang="en-GB" sz="1400" b="1" dirty="0" smtClean="0"/>
              <a:t>Use custom functions to extract data </a:t>
            </a:r>
            <a:endParaRPr lang="en-GB" sz="1400" b="1" dirty="0"/>
          </a:p>
        </p:txBody>
      </p:sp>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1653" y="3429000"/>
            <a:ext cx="1685925"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7467" y="3400425"/>
            <a:ext cx="14001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7724" y="3400249"/>
            <a:ext cx="14763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55766" y="3400249"/>
            <a:ext cx="129540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5294486" y="3970712"/>
            <a:ext cx="6254045" cy="276999"/>
          </a:xfrm>
          <a:prstGeom prst="rect">
            <a:avLst/>
          </a:prstGeom>
          <a:noFill/>
          <a:ln>
            <a:noFill/>
          </a:ln>
        </p:spPr>
        <p:txBody>
          <a:bodyPr wrap="square" rtlCol="0">
            <a:spAutoFit/>
          </a:bodyPr>
          <a:lstStyle/>
          <a:p>
            <a:r>
              <a:rPr lang="en-GB" sz="1200" b="1" dirty="0"/>
              <a:t>4</a:t>
            </a:r>
            <a:r>
              <a:rPr lang="en-GB" sz="1200" b="1" dirty="0" smtClean="0"/>
              <a:t> .</a:t>
            </a:r>
            <a:r>
              <a:rPr lang="en-GB" sz="1200" i="1" dirty="0"/>
              <a:t> </a:t>
            </a:r>
            <a:r>
              <a:rPr lang="en-GB" sz="1200" b="1" dirty="0"/>
              <a:t>Construct the dataset using the data obtained and combine the columns into a dictionary.</a:t>
            </a:r>
          </a:p>
        </p:txBody>
      </p:sp>
      <p:pic>
        <p:nvPicPr>
          <p:cNvPr id="1036"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97311" y="4265350"/>
            <a:ext cx="403860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Connector 13"/>
          <p:cNvCxnSpPr/>
          <p:nvPr/>
        </p:nvCxnSpPr>
        <p:spPr>
          <a:xfrm>
            <a:off x="9335911" y="4265350"/>
            <a:ext cx="0" cy="1562100"/>
          </a:xfrm>
          <a:prstGeom prst="line">
            <a:avLst/>
          </a:prstGeom>
        </p:spPr>
        <p:style>
          <a:lnRef idx="1">
            <a:schemeClr val="accent1"/>
          </a:lnRef>
          <a:fillRef idx="0">
            <a:schemeClr val="accent1"/>
          </a:fillRef>
          <a:effectRef idx="0">
            <a:schemeClr val="accent1"/>
          </a:effectRef>
          <a:fontRef idx="minor">
            <a:schemeClr val="tx1"/>
          </a:fontRef>
        </p:style>
      </p:cxnSp>
      <p:pic>
        <p:nvPicPr>
          <p:cNvPr id="1037" name="Picture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48800" y="4247711"/>
            <a:ext cx="175260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TextBox 29"/>
          <p:cNvSpPr txBox="1"/>
          <p:nvPr/>
        </p:nvSpPr>
        <p:spPr>
          <a:xfrm>
            <a:off x="5294486" y="6070419"/>
            <a:ext cx="6254045" cy="307777"/>
          </a:xfrm>
          <a:prstGeom prst="rect">
            <a:avLst/>
          </a:prstGeom>
          <a:noFill/>
          <a:ln>
            <a:noFill/>
          </a:ln>
        </p:spPr>
        <p:txBody>
          <a:bodyPr wrap="square" rtlCol="0">
            <a:spAutoFit/>
          </a:bodyPr>
          <a:lstStyle/>
          <a:p>
            <a:r>
              <a:rPr lang="en-GB" sz="1400" b="1" dirty="0"/>
              <a:t>5</a:t>
            </a:r>
            <a:r>
              <a:rPr lang="en-GB" sz="1400" b="1" dirty="0" smtClean="0"/>
              <a:t> .</a:t>
            </a:r>
            <a:r>
              <a:rPr lang="en-GB" sz="1400" i="1" dirty="0"/>
              <a:t> </a:t>
            </a:r>
            <a:r>
              <a:rPr lang="en-GB" sz="1400" b="1" dirty="0" smtClean="0"/>
              <a:t>Extract data for Falcon 9 and export to </a:t>
            </a:r>
            <a:r>
              <a:rPr lang="en-GB" sz="1400" b="1" dirty="0" err="1" smtClean="0"/>
              <a:t>csv</a:t>
            </a:r>
            <a:endParaRPr lang="en-GB" sz="1400" b="1" dirty="0"/>
          </a:p>
        </p:txBody>
      </p:sp>
      <p:pic>
        <p:nvPicPr>
          <p:cNvPr id="1038" name="Picture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78110" y="6344884"/>
            <a:ext cx="4105275" cy="21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9" name="Picture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78110" y="6495120"/>
            <a:ext cx="410527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8000">
              <a:schemeClr val="accent1">
                <a:tint val="66000"/>
                <a:satMod val="160000"/>
              </a:schemeClr>
            </a:gs>
            <a:gs pos="27000">
              <a:schemeClr val="accent1">
                <a:tint val="44500"/>
                <a:satMod val="160000"/>
                <a:alpha val="75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20" name="TextBox 19"/>
          <p:cNvSpPr txBox="1"/>
          <p:nvPr/>
        </p:nvSpPr>
        <p:spPr>
          <a:xfrm>
            <a:off x="5294487" y="1524000"/>
            <a:ext cx="6254045" cy="523220"/>
          </a:xfrm>
          <a:prstGeom prst="rect">
            <a:avLst/>
          </a:prstGeom>
          <a:noFill/>
          <a:ln>
            <a:noFill/>
          </a:ln>
        </p:spPr>
        <p:txBody>
          <a:bodyPr wrap="square" rtlCol="0">
            <a:spAutoFit/>
          </a:bodyPr>
          <a:lstStyle/>
          <a:p>
            <a:r>
              <a:rPr lang="en-GB" sz="1400" b="1" dirty="0"/>
              <a:t>1 </a:t>
            </a:r>
            <a:r>
              <a:rPr lang="en-GB" sz="1400" b="1" dirty="0" smtClean="0"/>
              <a:t>.</a:t>
            </a:r>
            <a:r>
              <a:rPr lang="en-GB" sz="1400" b="1" dirty="0"/>
              <a:t> Request the Falcon9 Launch Wiki page from its </a:t>
            </a:r>
            <a:r>
              <a:rPr lang="en-GB" sz="1400" b="1" dirty="0" smtClean="0"/>
              <a:t>URL and create </a:t>
            </a:r>
            <a:r>
              <a:rPr lang="en-GB" sz="1400" b="1" dirty="0" err="1"/>
              <a:t>B</a:t>
            </a:r>
            <a:r>
              <a:rPr lang="en-GB" sz="1400" b="1" dirty="0" err="1" smtClean="0"/>
              <a:t>eautifulsoup</a:t>
            </a:r>
            <a:r>
              <a:rPr lang="en-GB" sz="1400" b="1" dirty="0" smtClean="0"/>
              <a:t> object</a:t>
            </a:r>
            <a:endParaRPr lang="en-GB" sz="1400" b="1" dirty="0"/>
          </a:p>
        </p:txBody>
      </p:sp>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922411" y="1792288"/>
            <a:ext cx="3932238" cy="4766556"/>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latin typeface="Arial" pitchFamily="34" charset="0"/>
                <a:cs typeface="Arial" pitchFamily="34" charset="0"/>
              </a:rPr>
              <a:t>The data was scraped from the </a:t>
            </a:r>
            <a:r>
              <a:rPr lang="en-US" sz="1800" dirty="0" err="1">
                <a:solidFill>
                  <a:schemeClr val="accent3">
                    <a:lumMod val="25000"/>
                  </a:schemeClr>
                </a:solidFill>
                <a:latin typeface="Arial" pitchFamily="34" charset="0"/>
                <a:cs typeface="Arial" pitchFamily="34" charset="0"/>
                <a:hlinkClick r:id="rId2"/>
              </a:rPr>
              <a:t>wikipage</a:t>
            </a:r>
            <a:r>
              <a:rPr lang="en-US" sz="1800" dirty="0">
                <a:solidFill>
                  <a:schemeClr val="accent3">
                    <a:lumMod val="25000"/>
                  </a:schemeClr>
                </a:solidFill>
                <a:latin typeface="Arial" pitchFamily="34" charset="0"/>
                <a:cs typeface="Arial" pitchFamily="34" charset="0"/>
              </a:rPr>
              <a:t> using </a:t>
            </a:r>
            <a:r>
              <a:rPr lang="en-US" sz="1800" dirty="0" err="1">
                <a:solidFill>
                  <a:schemeClr val="accent3">
                    <a:lumMod val="25000"/>
                  </a:schemeClr>
                </a:solidFill>
                <a:latin typeface="Arial" pitchFamily="34" charset="0"/>
                <a:cs typeface="Arial" pitchFamily="34" charset="0"/>
              </a:rPr>
              <a:t>BeautifulSoup</a:t>
            </a:r>
            <a:r>
              <a:rPr lang="en-US" sz="1800" dirty="0">
                <a:solidFill>
                  <a:schemeClr val="accent3">
                    <a:lumMod val="25000"/>
                  </a:schemeClr>
                </a:solidFill>
                <a:latin typeface="Arial" pitchFamily="34" charset="0"/>
                <a:cs typeface="Arial" pitchFamily="34" charset="0"/>
              </a:rPr>
              <a:t> . </a:t>
            </a:r>
          </a:p>
          <a:p>
            <a:pPr>
              <a:lnSpc>
                <a:spcPct val="100000"/>
              </a:lnSpc>
              <a:spcBef>
                <a:spcPts val="1400"/>
              </a:spcBef>
            </a:pPr>
            <a:r>
              <a:rPr lang="en-US" sz="1800" dirty="0">
                <a:solidFill>
                  <a:schemeClr val="accent3">
                    <a:lumMod val="25000"/>
                  </a:schemeClr>
                </a:solidFill>
                <a:latin typeface="Arial" pitchFamily="34" charset="0"/>
                <a:cs typeface="Arial" pitchFamily="34" charset="0"/>
              </a:rPr>
              <a:t>The columns were renamed and relevant columns from table for Falcon 9 was retrieved</a:t>
            </a:r>
            <a:r>
              <a:rPr lang="en-US" sz="1800" dirty="0" smtClean="0">
                <a:solidFill>
                  <a:schemeClr val="accent3">
                    <a:lumMod val="25000"/>
                  </a:schemeClr>
                </a:solidFill>
                <a:latin typeface="Arial" pitchFamily="34" charset="0"/>
                <a:cs typeface="Arial" pitchFamily="34" charset="0"/>
              </a:rPr>
              <a:t>.</a:t>
            </a:r>
          </a:p>
          <a:p>
            <a:pPr>
              <a:lnSpc>
                <a:spcPct val="100000"/>
              </a:lnSpc>
              <a:spcBef>
                <a:spcPts val="1400"/>
              </a:spcBef>
            </a:pPr>
            <a:r>
              <a:rPr lang="en-US" sz="1800" dirty="0" smtClean="0">
                <a:solidFill>
                  <a:schemeClr val="accent3">
                    <a:lumMod val="25000"/>
                  </a:schemeClr>
                </a:solidFill>
                <a:latin typeface="Arial" pitchFamily="34" charset="0"/>
                <a:cs typeface="Arial" pitchFamily="34" charset="0"/>
              </a:rPr>
              <a:t>The new </a:t>
            </a:r>
            <a:r>
              <a:rPr lang="en-US" sz="1800" dirty="0" err="1" smtClean="0">
                <a:solidFill>
                  <a:schemeClr val="accent3">
                    <a:lumMod val="25000"/>
                  </a:schemeClr>
                </a:solidFill>
                <a:latin typeface="Arial" pitchFamily="34" charset="0"/>
                <a:cs typeface="Arial" pitchFamily="34" charset="0"/>
              </a:rPr>
              <a:t>Dataframe</a:t>
            </a:r>
            <a:r>
              <a:rPr lang="en-US" sz="1800" dirty="0" smtClean="0">
                <a:solidFill>
                  <a:schemeClr val="accent3">
                    <a:lumMod val="25000"/>
                  </a:schemeClr>
                </a:solidFill>
                <a:latin typeface="Arial" pitchFamily="34" charset="0"/>
                <a:cs typeface="Arial" pitchFamily="34" charset="0"/>
              </a:rPr>
              <a:t> was later exported as </a:t>
            </a:r>
            <a:r>
              <a:rPr lang="en-US" sz="1800" dirty="0" err="1" smtClean="0">
                <a:solidFill>
                  <a:schemeClr val="accent3">
                    <a:lumMod val="25000"/>
                  </a:schemeClr>
                </a:solidFill>
                <a:latin typeface="Arial" pitchFamily="34" charset="0"/>
                <a:cs typeface="Arial" pitchFamily="34" charset="0"/>
              </a:rPr>
              <a:t>csv</a:t>
            </a:r>
            <a:r>
              <a:rPr lang="en-US" sz="1800" dirty="0" smtClean="0">
                <a:solidFill>
                  <a:schemeClr val="accent3">
                    <a:lumMod val="25000"/>
                  </a:schemeClr>
                </a:solidFill>
                <a:latin typeface="Arial" pitchFamily="34" charset="0"/>
                <a:cs typeface="Arial" pitchFamily="34" charset="0"/>
              </a:rPr>
              <a:t>.</a:t>
            </a:r>
            <a:endParaRPr lang="en-US" sz="1800" dirty="0">
              <a:solidFill>
                <a:schemeClr val="accent3">
                  <a:lumMod val="25000"/>
                </a:schemeClr>
              </a:solidFill>
              <a:latin typeface="Arial" pitchFamily="34" charset="0"/>
              <a:cs typeface="Arial" pitchFamily="34" charset="0"/>
            </a:endParaRPr>
          </a:p>
          <a:p>
            <a:pPr>
              <a:lnSpc>
                <a:spcPct val="100000"/>
              </a:lnSpc>
              <a:spcBef>
                <a:spcPts val="1400"/>
              </a:spcBef>
            </a:pPr>
            <a:r>
              <a:rPr lang="en-US" sz="1800" dirty="0">
                <a:solidFill>
                  <a:schemeClr val="accent3">
                    <a:lumMod val="25000"/>
                  </a:schemeClr>
                </a:solidFill>
                <a:latin typeface="Arial" pitchFamily="34" charset="0"/>
                <a:cs typeface="Arial" pitchFamily="34" charset="0"/>
              </a:rPr>
              <a:t>The </a:t>
            </a:r>
            <a:r>
              <a:rPr lang="en-US" sz="1800" dirty="0" err="1">
                <a:solidFill>
                  <a:schemeClr val="accent3">
                    <a:lumMod val="25000"/>
                  </a:schemeClr>
                </a:solidFill>
                <a:latin typeface="Arial" pitchFamily="34" charset="0"/>
                <a:cs typeface="Arial" pitchFamily="34" charset="0"/>
              </a:rPr>
              <a:t>Github</a:t>
            </a:r>
            <a:r>
              <a:rPr lang="en-US" sz="1800" dirty="0">
                <a:solidFill>
                  <a:schemeClr val="accent3">
                    <a:lumMod val="25000"/>
                  </a:schemeClr>
                </a:solidFill>
                <a:latin typeface="Arial" pitchFamily="34" charset="0"/>
                <a:cs typeface="Arial" pitchFamily="34" charset="0"/>
              </a:rPr>
              <a:t> </a:t>
            </a:r>
            <a:r>
              <a:rPr lang="en-US" sz="1800" dirty="0" err="1">
                <a:solidFill>
                  <a:schemeClr val="accent3">
                    <a:lumMod val="25000"/>
                  </a:schemeClr>
                </a:solidFill>
                <a:latin typeface="Arial" pitchFamily="34" charset="0"/>
                <a:cs typeface="Arial" pitchFamily="34" charset="0"/>
              </a:rPr>
              <a:t>url</a:t>
            </a:r>
            <a:r>
              <a:rPr lang="en-US" sz="1800" dirty="0">
                <a:solidFill>
                  <a:schemeClr val="accent3">
                    <a:lumMod val="25000"/>
                  </a:schemeClr>
                </a:solidFill>
                <a:latin typeface="Arial" pitchFamily="34" charset="0"/>
                <a:cs typeface="Arial" pitchFamily="34" charset="0"/>
              </a:rPr>
              <a:t> of the file</a:t>
            </a:r>
            <a:r>
              <a:rPr lang="en-US" sz="1800" dirty="0" smtClean="0">
                <a:solidFill>
                  <a:schemeClr val="accent3">
                    <a:lumMod val="25000"/>
                  </a:schemeClr>
                </a:solidFill>
                <a:latin typeface="Arial" pitchFamily="34" charset="0"/>
                <a:cs typeface="Arial" pitchFamily="34" charset="0"/>
              </a:rPr>
              <a:t>:</a:t>
            </a:r>
          </a:p>
          <a:p>
            <a:pPr marL="0" indent="0">
              <a:lnSpc>
                <a:spcPct val="100000"/>
              </a:lnSpc>
              <a:spcBef>
                <a:spcPts val="1400"/>
              </a:spcBef>
              <a:buNone/>
            </a:pPr>
            <a:r>
              <a:rPr lang="en-GB" sz="1800" dirty="0" err="1">
                <a:hlinkClick r:id="rId3"/>
              </a:rPr>
              <a:t>Spacex_project</a:t>
            </a:r>
            <a:r>
              <a:rPr lang="en-GB" sz="1800" dirty="0">
                <a:hlinkClick r:id="rId3"/>
              </a:rPr>
              <a:t>/Data Collection with </a:t>
            </a:r>
            <a:r>
              <a:rPr lang="en-GB" sz="1800" dirty="0" err="1">
                <a:hlinkClick r:id="rId3"/>
              </a:rPr>
              <a:t>webscrapping.ipynb</a:t>
            </a:r>
            <a:r>
              <a:rPr lang="en-GB" sz="1800" dirty="0">
                <a:hlinkClick r:id="rId3"/>
              </a:rPr>
              <a:t> at master · Mith1201/</a:t>
            </a:r>
            <a:r>
              <a:rPr lang="en-GB" sz="1800" dirty="0" err="1">
                <a:hlinkClick r:id="rId3"/>
              </a:rPr>
              <a:t>Spacex_project</a:t>
            </a:r>
            <a:r>
              <a:rPr lang="en-GB" sz="1800" dirty="0">
                <a:hlinkClick r:id="rId3"/>
              </a:rPr>
              <a:t> (github.com)</a:t>
            </a:r>
            <a:endParaRPr lang="en-US" sz="1800" dirty="0" smtClean="0">
              <a:solidFill>
                <a:schemeClr val="accent3">
                  <a:lumMod val="25000"/>
                </a:schemeClr>
              </a:solidFill>
              <a:latin typeface="Arial" pitchFamily="34" charset="0"/>
              <a:cs typeface="Arial" pitchFamily="34" charset="0"/>
            </a:endParaRPr>
          </a:p>
          <a:p>
            <a:pPr marL="0" indent="0">
              <a:lnSpc>
                <a:spcPct val="100000"/>
              </a:lnSpc>
              <a:spcBef>
                <a:spcPts val="1400"/>
              </a:spcBef>
              <a:buNone/>
            </a:pPr>
            <a:endParaRPr lang="en-US" sz="1800" dirty="0">
              <a:solidFill>
                <a:schemeClr val="accent3">
                  <a:lumMod val="25000"/>
                </a:schemeClr>
              </a:solidFill>
              <a:latin typeface="Arial" pitchFamily="34" charset="0"/>
              <a:cs typeface="Arial" pitchFamily="34" charset="0"/>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15" name="Rounded Rectangle 14"/>
          <p:cNvSpPr/>
          <p:nvPr/>
        </p:nvSpPr>
        <p:spPr>
          <a:xfrm>
            <a:off x="5204178" y="1523999"/>
            <a:ext cx="6434666" cy="9256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ounded Rectangle 16"/>
          <p:cNvSpPr/>
          <p:nvPr/>
        </p:nvSpPr>
        <p:spPr>
          <a:xfrm>
            <a:off x="5204178" y="2551287"/>
            <a:ext cx="6434666" cy="155222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ounded Rectangle 17"/>
          <p:cNvSpPr/>
          <p:nvPr/>
        </p:nvSpPr>
        <p:spPr>
          <a:xfrm>
            <a:off x="5192890" y="4199467"/>
            <a:ext cx="6434666" cy="253999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4261" y="1787575"/>
            <a:ext cx="3848100" cy="60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5294486" y="2508802"/>
            <a:ext cx="6254045" cy="307777"/>
          </a:xfrm>
          <a:prstGeom prst="rect">
            <a:avLst/>
          </a:prstGeom>
          <a:noFill/>
          <a:ln>
            <a:noFill/>
          </a:ln>
        </p:spPr>
        <p:txBody>
          <a:bodyPr wrap="square" rtlCol="0">
            <a:spAutoFit/>
          </a:bodyPr>
          <a:lstStyle/>
          <a:p>
            <a:r>
              <a:rPr lang="en-GB" sz="1400" b="1" dirty="0"/>
              <a:t>2</a:t>
            </a:r>
            <a:r>
              <a:rPr lang="en-GB" sz="1400" b="1" dirty="0" smtClean="0"/>
              <a:t> .</a:t>
            </a:r>
            <a:r>
              <a:rPr lang="en-GB" sz="1400" i="1" dirty="0"/>
              <a:t> </a:t>
            </a:r>
            <a:r>
              <a:rPr lang="en-GB" sz="1400" b="1" dirty="0"/>
              <a:t>Extract all column/variable names from the HTML table </a:t>
            </a:r>
            <a:r>
              <a:rPr lang="en-GB" sz="1400" b="1" dirty="0" smtClean="0"/>
              <a:t>header</a:t>
            </a:r>
            <a:endParaRPr lang="en-GB" sz="1400" b="1" dirty="0"/>
          </a:p>
        </p:txBody>
      </p: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3305" y="2750255"/>
            <a:ext cx="2171700" cy="252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9005" y="3002844"/>
            <a:ext cx="2400300" cy="230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18311" y="2750256"/>
            <a:ext cx="3171825" cy="126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 name="Straight Connector 21"/>
          <p:cNvCxnSpPr/>
          <p:nvPr/>
        </p:nvCxnSpPr>
        <p:spPr>
          <a:xfrm>
            <a:off x="8105422" y="2750256"/>
            <a:ext cx="0" cy="1268588"/>
          </a:xfrm>
          <a:prstGeom prst="line">
            <a:avLst/>
          </a:prstGeom>
        </p:spPr>
        <p:style>
          <a:lnRef idx="1">
            <a:schemeClr val="accent1"/>
          </a:lnRef>
          <a:fillRef idx="0">
            <a:schemeClr val="accent1"/>
          </a:fillRef>
          <a:effectRef idx="0">
            <a:schemeClr val="accent1"/>
          </a:effectRef>
          <a:fontRef idx="minor">
            <a:schemeClr val="tx1"/>
          </a:fontRef>
        </p:style>
      </p:cxnSp>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2158" y="3239247"/>
            <a:ext cx="1464205" cy="290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5294486" y="4236001"/>
            <a:ext cx="6254045" cy="307777"/>
          </a:xfrm>
          <a:prstGeom prst="rect">
            <a:avLst/>
          </a:prstGeom>
          <a:noFill/>
          <a:ln>
            <a:noFill/>
          </a:ln>
        </p:spPr>
        <p:txBody>
          <a:bodyPr wrap="square" rtlCol="0">
            <a:spAutoFit/>
          </a:bodyPr>
          <a:lstStyle/>
          <a:p>
            <a:r>
              <a:rPr lang="en-GB" sz="1400" b="1" dirty="0"/>
              <a:t>3</a:t>
            </a:r>
            <a:r>
              <a:rPr lang="en-GB" sz="1400" b="1" dirty="0" smtClean="0"/>
              <a:t> .</a:t>
            </a:r>
            <a:r>
              <a:rPr lang="en-GB" sz="1400" i="1" dirty="0"/>
              <a:t> </a:t>
            </a:r>
            <a:r>
              <a:rPr lang="en-GB" sz="1400" b="1" dirty="0"/>
              <a:t>Create a data frame by parsing the launch HTML </a:t>
            </a:r>
            <a:r>
              <a:rPr lang="en-GB" sz="1400" b="1" dirty="0" smtClean="0"/>
              <a:t>tables and export to </a:t>
            </a:r>
            <a:r>
              <a:rPr lang="en-GB" sz="1400" b="1" dirty="0" err="1" smtClean="0"/>
              <a:t>csv</a:t>
            </a:r>
            <a:endParaRPr lang="en-GB" sz="1400" b="1" dirty="0"/>
          </a:p>
        </p:txBody>
      </p:sp>
      <p:pic>
        <p:nvPicPr>
          <p:cNvPr id="2055"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49005" y="4509911"/>
            <a:ext cx="4146551" cy="2139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rotWithShape="1">
          <a:blip r:embed="rId10">
            <a:extLst>
              <a:ext uri="{28A0092B-C50C-407E-A947-70E740481C1C}">
                <a14:useLocalDpi xmlns:a14="http://schemas.microsoft.com/office/drawing/2010/main" val="0"/>
              </a:ext>
            </a:extLst>
          </a:blip>
          <a:srcRect/>
          <a:stretch/>
        </p:blipFill>
        <p:spPr bwMode="auto">
          <a:xfrm>
            <a:off x="8308623" y="5780129"/>
            <a:ext cx="3168194" cy="338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8000">
              <a:schemeClr val="accent1">
                <a:tint val="66000"/>
                <a:satMod val="160000"/>
              </a:schemeClr>
            </a:gs>
            <a:gs pos="27000">
              <a:schemeClr val="accent1">
                <a:tint val="44500"/>
                <a:satMod val="160000"/>
                <a:alpha val="75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8843" y="3917243"/>
            <a:ext cx="3036711" cy="23914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272468"/>
            <a:ext cx="10789811" cy="5354109"/>
          </a:xfrm>
          <a:prstGeom prst="rect">
            <a:avLst/>
          </a:prstGeom>
        </p:spPr>
        <p:txBody>
          <a:bodyPr/>
          <a:lstStyle/>
          <a:p>
            <a:pPr marL="0" indent="0">
              <a:buNone/>
            </a:pPr>
            <a:r>
              <a:rPr lang="en-US" dirty="0" smtClean="0"/>
              <a:t>Introduction</a:t>
            </a:r>
          </a:p>
          <a:p>
            <a:pPr algn="just"/>
            <a:r>
              <a:rPr lang="en-GB" sz="1400" dirty="0">
                <a:latin typeface="Arial" pitchFamily="34" charset="0"/>
                <a:cs typeface="Arial" pitchFamily="34" charset="0"/>
              </a:rPr>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a:t>
            </a:r>
            <a:r>
              <a:rPr lang="en-GB" sz="1400" dirty="0" smtClean="0">
                <a:latin typeface="Arial" pitchFamily="34" charset="0"/>
                <a:cs typeface="Arial" pitchFamily="34" charset="0"/>
              </a:rPr>
              <a:t>. True </a:t>
            </a:r>
            <a:r>
              <a:rPr lang="en-GB" sz="1400" dirty="0">
                <a:latin typeface="Arial" pitchFamily="34" charset="0"/>
                <a:cs typeface="Arial" pitchFamily="34" charset="0"/>
              </a:rPr>
              <a:t>ASDS means the mission outcome was successfully landed on a drone ship False ASDS means the mission outcome was unsuccessfully landed on a drone ship.</a:t>
            </a:r>
          </a:p>
          <a:p>
            <a:pPr algn="just"/>
            <a:r>
              <a:rPr lang="en-GB" sz="1400" dirty="0" smtClean="0">
                <a:latin typeface="Arial" pitchFamily="34" charset="0"/>
                <a:cs typeface="Arial" pitchFamily="34" charset="0"/>
              </a:rPr>
              <a:t>Here we will </a:t>
            </a:r>
            <a:r>
              <a:rPr lang="en-GB" sz="1400" dirty="0">
                <a:latin typeface="Arial" pitchFamily="34" charset="0"/>
                <a:cs typeface="Arial" pitchFamily="34" charset="0"/>
              </a:rPr>
              <a:t>mainly convert those outcomes into Training Labels with 1 means the booster successfully landed 0 means it was unsuccessful</a:t>
            </a:r>
            <a:r>
              <a:rPr lang="en-GB" sz="1400" dirty="0" smtClean="0">
                <a:latin typeface="Arial" pitchFamily="34" charset="0"/>
                <a:cs typeface="Arial" pitchFamily="34" charset="0"/>
              </a:rPr>
              <a:t>.</a:t>
            </a:r>
          </a:p>
          <a:p>
            <a:pPr marL="0" indent="0">
              <a:buNone/>
            </a:pPr>
            <a:r>
              <a:rPr lang="en-US" dirty="0" smtClean="0"/>
              <a:t>Process</a:t>
            </a:r>
          </a:p>
          <a:p>
            <a:pPr marL="0" indent="0">
              <a:buNone/>
            </a:pPr>
            <a:endParaRPr lang="en-US" dirty="0"/>
          </a:p>
          <a:p>
            <a:pPr marL="0" indent="0">
              <a:buNone/>
            </a:pPr>
            <a:endParaRPr lang="en-GB" sz="1400" dirty="0" smtClean="0">
              <a:latin typeface="Arial" pitchFamily="34" charset="0"/>
              <a:cs typeface="Arial" pitchFamily="34" charset="0"/>
            </a:endParaRPr>
          </a:p>
          <a:p>
            <a:pPr marL="0" indent="0">
              <a:buNone/>
            </a:pPr>
            <a:endParaRPr lang="en-GB" sz="1400" dirty="0">
              <a:latin typeface="Arial" pitchFamily="34" charset="0"/>
              <a:cs typeface="Arial" pitchFamily="34" charset="0"/>
            </a:endParaRPr>
          </a:p>
          <a:p>
            <a:pPr marL="0" indent="0">
              <a:buNone/>
            </a:pPr>
            <a:endParaRPr lang="en-US" dirty="0"/>
          </a:p>
          <a:p>
            <a:endParaRPr lang="en-US" dirty="0"/>
          </a:p>
          <a:p>
            <a:endParaRPr lang="en-US" dirty="0"/>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p:cNvGraphicFramePr/>
          <p:nvPr>
            <p:extLst>
              <p:ext uri="{D42A27DB-BD31-4B8C-83A1-F6EECF244321}">
                <p14:modId xmlns:p14="http://schemas.microsoft.com/office/powerpoint/2010/main" val="1642868900"/>
              </p:ext>
            </p:extLst>
          </p:nvPr>
        </p:nvGraphicFramePr>
        <p:xfrm>
          <a:off x="123723" y="3647322"/>
          <a:ext cx="8873067" cy="27968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9098842" y="3547911"/>
            <a:ext cx="2946401" cy="307777"/>
          </a:xfrm>
          <a:prstGeom prst="rect">
            <a:avLst/>
          </a:prstGeom>
          <a:noFill/>
        </p:spPr>
        <p:txBody>
          <a:bodyPr wrap="square" rtlCol="0">
            <a:spAutoFit/>
          </a:bodyPr>
          <a:lstStyle/>
          <a:p>
            <a:r>
              <a:rPr lang="en-US" sz="1400" dirty="0" smtClean="0"/>
              <a:t>Common Orbit types used by </a:t>
            </a:r>
            <a:r>
              <a:rPr lang="en-US" sz="1400" dirty="0" err="1" smtClean="0"/>
              <a:t>Spacex</a:t>
            </a:r>
            <a:r>
              <a:rPr lang="en-US" sz="1400" dirty="0" smtClean="0"/>
              <a:t>:</a:t>
            </a:r>
            <a:endParaRPr lang="en-GB" sz="1400" dirty="0"/>
          </a:p>
        </p:txBody>
      </p:sp>
      <p:sp>
        <p:nvSpPr>
          <p:cNvPr id="6" name="TextBox 5"/>
          <p:cNvSpPr txBox="1"/>
          <p:nvPr/>
        </p:nvSpPr>
        <p:spPr>
          <a:xfrm>
            <a:off x="770010" y="6308676"/>
            <a:ext cx="3666523" cy="369332"/>
          </a:xfrm>
          <a:prstGeom prst="rect">
            <a:avLst/>
          </a:prstGeom>
          <a:noFill/>
        </p:spPr>
        <p:txBody>
          <a:bodyPr wrap="square" rtlCol="0">
            <a:spAutoFit/>
          </a:bodyPr>
          <a:lstStyle/>
          <a:p>
            <a:r>
              <a:rPr lang="en-US" dirty="0" err="1" smtClean="0">
                <a:hlinkClick r:id="rId8"/>
              </a:rPr>
              <a:t>Github</a:t>
            </a:r>
            <a:r>
              <a:rPr lang="en-US" dirty="0" smtClean="0">
                <a:hlinkClick r:id="rId8"/>
              </a:rPr>
              <a:t> </a:t>
            </a:r>
            <a:r>
              <a:rPr lang="en-US" dirty="0" err="1" smtClean="0">
                <a:hlinkClick r:id="rId8"/>
              </a:rPr>
              <a:t>Url</a:t>
            </a:r>
            <a:r>
              <a:rPr lang="en-US" dirty="0" smtClean="0">
                <a:hlinkClick r:id="rId8"/>
              </a:rPr>
              <a:t> for notebook</a:t>
            </a:r>
            <a:endParaRPr lang="en-GB" dirty="0"/>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dcmitype/"/>
    <ds:schemaRef ds:uri="http://schemas.microsoft.com/office/infopath/2007/PartnerControls"/>
    <ds:schemaRef ds:uri="155be751-a274-42e8-93fb-f39d3b9bccc8"/>
    <ds:schemaRef ds:uri="http://schemas.microsoft.com/office/2006/documentManagement/types"/>
    <ds:schemaRef ds:uri="http://schemas.microsoft.com/office/2006/metadata/properties"/>
    <ds:schemaRef ds:uri="http://purl.org/dc/terms/"/>
    <ds:schemaRef ds:uri="http://schemas.openxmlformats.org/package/2006/metadata/core-properties"/>
    <ds:schemaRef ds:uri="f80a141d-92ca-4d3d-9308-f7e7b1d44ce8"/>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1851</TotalTime>
  <Words>2590</Words>
  <Application>Microsoft Office PowerPoint</Application>
  <PresentationFormat>Custom</PresentationFormat>
  <Paragraphs>332</Paragraphs>
  <Slides>46</Slides>
  <Notes>4</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Mithun Nagesh Shet</dc:creator>
  <cp:lastModifiedBy>mithun shet</cp:lastModifiedBy>
  <cp:revision>265</cp:revision>
  <dcterms:created xsi:type="dcterms:W3CDTF">2021-04-29T18:58:34Z</dcterms:created>
  <dcterms:modified xsi:type="dcterms:W3CDTF">2022-05-20T04:59:14Z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ContentTypeId" pid="2">
    <vt:lpwstr>0x010100EECD86F56755A646AC8AFCBCBD967F21</vt:lpwstr>
  </property>
  <property fmtid="{D5CDD505-2E9C-101B-9397-08002B2CF9AE}" name="NXPowerLiteLastOptimized" pid="3">
    <vt:lpwstr>12998354</vt:lpwstr>
  </property>
  <property fmtid="{D5CDD505-2E9C-101B-9397-08002B2CF9AE}" name="NXPowerLiteSettings" pid="4">
    <vt:lpwstr>F7000400038000</vt:lpwstr>
  </property>
  <property fmtid="{D5CDD505-2E9C-101B-9397-08002B2CF9AE}" name="NXPowerLiteVersion" pid="5">
    <vt:lpwstr>S9.1.4</vt:lpwstr>
  </property>
</Properties>
</file>